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95" r:id="rId2"/>
    <p:sldId id="271" r:id="rId3"/>
    <p:sldId id="306" r:id="rId4"/>
    <p:sldId id="307" r:id="rId5"/>
    <p:sldId id="520" r:id="rId6"/>
    <p:sldId id="308" r:id="rId7"/>
    <p:sldId id="309" r:id="rId8"/>
    <p:sldId id="514" r:id="rId9"/>
    <p:sldId id="516" r:id="rId10"/>
    <p:sldId id="517" r:id="rId11"/>
    <p:sldId id="518" r:id="rId12"/>
    <p:sldId id="521" r:id="rId13"/>
    <p:sldId id="273" r:id="rId14"/>
    <p:sldId id="299" r:id="rId15"/>
    <p:sldId id="287" r:id="rId16"/>
    <p:sldId id="527" r:id="rId17"/>
    <p:sldId id="534" r:id="rId18"/>
    <p:sldId id="535" r:id="rId19"/>
    <p:sldId id="528" r:id="rId20"/>
    <p:sldId id="536" r:id="rId21"/>
    <p:sldId id="530" r:id="rId22"/>
    <p:sldId id="531" r:id="rId23"/>
    <p:sldId id="529" r:id="rId24"/>
    <p:sldId id="532" r:id="rId25"/>
    <p:sldId id="533" r:id="rId26"/>
    <p:sldId id="519" r:id="rId27"/>
    <p:sldId id="524" r:id="rId28"/>
    <p:sldId id="525" r:id="rId29"/>
    <p:sldId id="522" r:id="rId30"/>
    <p:sldId id="523" r:id="rId31"/>
    <p:sldId id="52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0252" autoAdjust="0"/>
  </p:normalViewPr>
  <p:slideViewPr>
    <p:cSldViewPr snapToGrid="0">
      <p:cViewPr varScale="1">
        <p:scale>
          <a:sx n="51" d="100"/>
          <a:sy n="51" d="100"/>
        </p:scale>
        <p:origin x="1588" y="5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4EE401-9990-4847-9393-B587C049108F}" type="datetimeFigureOut">
              <a:rPr lang="en-US" smtClean="0"/>
              <a:t>10/9/2024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06A5EC-6475-4ACA-82A7-7E5503099B49}" type="slidenum">
              <a:rPr lang="en-US" smtClean="0"/>
              <a:t>‹#›</a:t>
            </a:fld>
            <a:endParaRPr lang="en-US"/>
          </a:p>
        </p:txBody>
      </p:sp>
    </p:spTree>
    <p:extLst>
      <p:ext uri="{BB962C8B-B14F-4D97-AF65-F5344CB8AC3E}">
        <p14:creationId xmlns:p14="http://schemas.microsoft.com/office/powerpoint/2010/main" val="2996042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36036-6769-40BF-B513-474833C74DCA}" type="datetimeFigureOut">
              <a:rPr lang="en-US" smtClean="0"/>
              <a:t>10/9/2024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5D26-D9CE-49B4-8A24-9C5C7281350F}" type="slidenum">
              <a:rPr lang="en-US" smtClean="0"/>
              <a:t>‹#›</a:t>
            </a:fld>
            <a:endParaRPr lang="en-US"/>
          </a:p>
        </p:txBody>
      </p:sp>
    </p:spTree>
    <p:extLst>
      <p:ext uri="{BB962C8B-B14F-4D97-AF65-F5344CB8AC3E}">
        <p14:creationId xmlns:p14="http://schemas.microsoft.com/office/powerpoint/2010/main" val="107108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6E0EA3F-A962-48C5-AE70-B6C240E111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3200">
                <a:solidFill>
                  <a:schemeClr val="tx1"/>
                </a:solidFill>
                <a:latin typeface="Times New Roman" panose="02020603050405020304" pitchFamily="18" charset="0"/>
              </a:defRPr>
            </a:lvl9pPr>
          </a:lstStyle>
          <a:p>
            <a:pPr eaLnBrk="1" hangingPunct="1"/>
            <a:fld id="{C29D1374-EB82-4DDD-9E7E-84DB905FE724}" type="slidenum">
              <a:rPr lang="en-US" altLang="en-US" sz="1200"/>
              <a:pPr eaLnBrk="1" hangingPunct="1"/>
              <a:t>2</a:t>
            </a:fld>
            <a:endParaRPr lang="en-US" altLang="en-US" sz="1200"/>
          </a:p>
        </p:txBody>
      </p:sp>
      <p:sp>
        <p:nvSpPr>
          <p:cNvPr id="84995" name="Rectangle 2">
            <a:extLst>
              <a:ext uri="{FF2B5EF4-FFF2-40B4-BE49-F238E27FC236}">
                <a16:creationId xmlns:a16="http://schemas.microsoft.com/office/drawing/2014/main" id="{2086A458-8714-428A-82A2-705A639435D2}"/>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5AB9332-6509-406D-A773-37E8D1223F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a:extLst>
              <a:ext uri="{FF2B5EF4-FFF2-40B4-BE49-F238E27FC236}">
                <a16:creationId xmlns:a16="http://schemas.microsoft.com/office/drawing/2014/main" id="{E70DEAF8-4AAB-4277-9FB8-A5416840997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8420D73-32D4-4F23-805B-E4CAF9D8C92A}"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44035" name="Rectangle 2">
            <a:extLst>
              <a:ext uri="{FF2B5EF4-FFF2-40B4-BE49-F238E27FC236}">
                <a16:creationId xmlns:a16="http://schemas.microsoft.com/office/drawing/2014/main" id="{80BB0578-C9EA-4720-8D25-73C220C0BB9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1DB72097-86D4-4225-BF32-E56CD06C8BE4}"/>
              </a:ext>
            </a:extLst>
          </p:cNvPr>
          <p:cNvSpPr>
            <a:spLocks noGrp="1" noChangeArrowheads="1"/>
          </p:cNvSpPr>
          <p:nvPr>
            <p:ph type="body" idx="1"/>
          </p:nvPr>
        </p:nvSpPr>
        <p:spPr>
          <a:noFill/>
        </p:spPr>
        <p:txBody>
          <a:bodyPr/>
          <a:lstStyle/>
          <a:p>
            <a:r>
              <a:rPr lang="en-GB" altLang="en-US"/>
              <a:t>Recall that function points model system size, while COCOMO focuses on productivity factors.</a:t>
            </a:r>
          </a:p>
        </p:txBody>
      </p:sp>
    </p:spTree>
    <p:extLst>
      <p:ext uri="{BB962C8B-B14F-4D97-AF65-F5344CB8AC3E}">
        <p14:creationId xmlns:p14="http://schemas.microsoft.com/office/powerpoint/2010/main" val="2972261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a:extLst>
              <a:ext uri="{FF2B5EF4-FFF2-40B4-BE49-F238E27FC236}">
                <a16:creationId xmlns:a16="http://schemas.microsoft.com/office/drawing/2014/main" id="{4A0A469F-8021-4730-B320-04DE57C2472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57EF07-6FBD-4B4F-9664-0198CC26A385}"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46083" name="Rectangle 2">
            <a:extLst>
              <a:ext uri="{FF2B5EF4-FFF2-40B4-BE49-F238E27FC236}">
                <a16:creationId xmlns:a16="http://schemas.microsoft.com/office/drawing/2014/main" id="{2170BE49-7345-429E-B1BF-857A918CA6C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F642E92-53FC-4536-BAF3-A1F6A866E167}"/>
              </a:ext>
            </a:extLst>
          </p:cNvPr>
          <p:cNvSpPr>
            <a:spLocks noGrp="1" noChangeArrowheads="1"/>
          </p:cNvSpPr>
          <p:nvPr>
            <p:ph type="body" idx="1"/>
          </p:nvPr>
        </p:nvSpPr>
        <p:spPr>
          <a:noFill/>
        </p:spPr>
        <p:txBody>
          <a:bodyPr/>
          <a:lstStyle/>
          <a:p>
            <a:r>
              <a:rPr lang="en-GB" altLang="en-US"/>
              <a:t>Different programming languages have different degrees of ‘power’ which relate to the ratio between the length of programming commands and the amount of processing they create. This is analogous to trying to assess the productivity of bricklayers where different bricklayers work with bricks of different sizes. One way of dealing with this problem is to say that what is important is the size of the wall being built not the number of bricks it contains. FPs are way of measuring the amount of functionality in an application without counting the lines of code in the application.</a:t>
            </a:r>
          </a:p>
        </p:txBody>
      </p:sp>
    </p:spTree>
    <p:extLst>
      <p:ext uri="{BB962C8B-B14F-4D97-AF65-F5344CB8AC3E}">
        <p14:creationId xmlns:p14="http://schemas.microsoft.com/office/powerpoint/2010/main" val="376654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a:extLst>
              <a:ext uri="{FF2B5EF4-FFF2-40B4-BE49-F238E27FC236}">
                <a16:creationId xmlns:a16="http://schemas.microsoft.com/office/drawing/2014/main" id="{71A62848-BE3D-4483-978E-4719C098AEB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3E5BAD-4BB5-4DE7-ACFD-98552CC01827}"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644879BA-93DD-4B90-8CA7-1CC97ED72DB8}"/>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AE40A05-057B-42E7-BB5C-38B551D986B1}"/>
              </a:ext>
            </a:extLst>
          </p:cNvPr>
          <p:cNvSpPr>
            <a:spLocks noGrp="1" noChangeArrowheads="1"/>
          </p:cNvSpPr>
          <p:nvPr>
            <p:ph type="body" idx="1"/>
          </p:nvPr>
        </p:nvSpPr>
        <p:spPr>
          <a:noFill/>
        </p:spPr>
        <p:txBody>
          <a:bodyPr/>
          <a:lstStyle/>
          <a:p>
            <a:r>
              <a:rPr lang="en-GB" altLang="en-US"/>
              <a:t>Section 5.10 Page 114</a:t>
            </a:r>
          </a:p>
        </p:txBody>
      </p:sp>
    </p:spTree>
    <p:extLst>
      <p:ext uri="{BB962C8B-B14F-4D97-AF65-F5344CB8AC3E}">
        <p14:creationId xmlns:p14="http://schemas.microsoft.com/office/powerpoint/2010/main" val="233750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F68C5D26-D9CE-49B4-8A24-9C5C7281350F}" type="slidenum">
              <a:rPr lang="en-US" smtClean="0"/>
              <a:t>9</a:t>
            </a:fld>
            <a:endParaRPr lang="en-US"/>
          </a:p>
        </p:txBody>
      </p:sp>
    </p:spTree>
    <p:extLst>
      <p:ext uri="{BB962C8B-B14F-4D97-AF65-F5344CB8AC3E}">
        <p14:creationId xmlns:p14="http://schemas.microsoft.com/office/powerpoint/2010/main" val="340091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a:extLst>
              <a:ext uri="{FF2B5EF4-FFF2-40B4-BE49-F238E27FC236}">
                <a16:creationId xmlns:a16="http://schemas.microsoft.com/office/drawing/2014/main" id="{6C249231-7B7B-4296-B6EB-AF63C956E89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3C788A-09EF-4DC5-9ECC-1C7653AC1204}"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DDBB4E95-D1D1-433D-8D05-24AF9B5A3E0A}"/>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264943-4CDF-4F21-B3BF-08F5630C3AAE}"/>
              </a:ext>
            </a:extLst>
          </p:cNvPr>
          <p:cNvSpPr>
            <a:spLocks noGrp="1" noChangeArrowheads="1"/>
          </p:cNvSpPr>
          <p:nvPr>
            <p:ph type="body" idx="1"/>
          </p:nvPr>
        </p:nvSpPr>
        <p:spPr>
          <a:noFill/>
        </p:spPr>
        <p:txBody>
          <a:bodyPr/>
          <a:lstStyle/>
          <a:p>
            <a:r>
              <a:rPr lang="en-GB" altLang="en-US" dirty="0"/>
              <a:t>Once again, just a reminder that the lecture is just an overview of concepts. Mark II FPs is a version of function points developed in the UK and is only used by a minority of FP specialists. The US-based IFPUG method (developed from the original Albrecht approach) is more widely used. I use the Mark II version because it has simpler rules and thus provides an easier introduction to the principles of FPs. Mark II FPs are explained in more detail in Section 5.11. The IFPUG rules are really quite tricky in places and for the full rules it is best to consult IFPUG documentation.</a:t>
            </a:r>
          </a:p>
        </p:txBody>
      </p:sp>
    </p:spTree>
    <p:extLst>
      <p:ext uri="{BB962C8B-B14F-4D97-AF65-F5344CB8AC3E}">
        <p14:creationId xmlns:p14="http://schemas.microsoft.com/office/powerpoint/2010/main" val="136294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453E9FC6-1F2A-4866-A10F-8BEE5A94173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F75561-5F8B-4850-8188-2071CC083F53}"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2384B57C-0457-4E0B-B037-F73BD5B7FF2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8D5FB0A-1299-4E59-B8D4-4ED6C93249E3}"/>
              </a:ext>
            </a:extLst>
          </p:cNvPr>
          <p:cNvSpPr>
            <a:spLocks noGrp="1" noChangeArrowheads="1"/>
          </p:cNvSpPr>
          <p:nvPr>
            <p:ph type="body" idx="1"/>
          </p:nvPr>
        </p:nvSpPr>
        <p:spPr>
          <a:noFill/>
        </p:spPr>
        <p:txBody>
          <a:bodyPr/>
          <a:lstStyle/>
          <a:p>
            <a:r>
              <a:rPr lang="en-GB" altLang="en-US"/>
              <a:t>Attempts have been made to extend IFPUG FPs to real-time and embedded systems, but this has not been very convincing (IMHO).</a:t>
            </a:r>
          </a:p>
          <a:p>
            <a:r>
              <a:rPr lang="en-GB" altLang="en-US"/>
              <a:t>Embedded software component is seen as at a particular level in the system. It receives calls for services from a higher layer and requests services from lower layers. It will receive responses from lower levels and will send responses to higher levels.</a:t>
            </a:r>
          </a:p>
        </p:txBody>
      </p:sp>
    </p:spTree>
    <p:extLst>
      <p:ext uri="{BB962C8B-B14F-4D97-AF65-F5344CB8AC3E}">
        <p14:creationId xmlns:p14="http://schemas.microsoft.com/office/powerpoint/2010/main" val="2869243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a:extLst>
              <a:ext uri="{FF2B5EF4-FFF2-40B4-BE49-F238E27FC236}">
                <a16:creationId xmlns:a16="http://schemas.microsoft.com/office/drawing/2014/main" id="{F943CB1B-AA36-46F1-AC65-89C112D569B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0DB399-5A38-4C25-A93D-8CFE478B72A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BC66B0B5-5188-416F-B561-4DE41FC51C2D}"/>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E0C7F28-AF0B-4AEA-BCA9-186BCEC15635}"/>
              </a:ext>
            </a:extLst>
          </p:cNvPr>
          <p:cNvSpPr>
            <a:spLocks noGrp="1" noChangeArrowheads="1"/>
          </p:cNvSpPr>
          <p:nvPr>
            <p:ph type="body" idx="1"/>
          </p:nvPr>
        </p:nvSpPr>
        <p:spPr>
          <a:noFill/>
        </p:spPr>
        <p:txBody>
          <a:bodyPr/>
          <a:lstStyle/>
          <a:p>
            <a:r>
              <a:rPr lang="en-GB" altLang="en-US"/>
              <a:t>Recall that the aim of this lecture is to give an overview of principles. COCOMO81 is the original version of the model which has subsequently been developed into COCOMO II some details of which are discussed in Section 5.13. For full details read Barry Boehm et al. </a:t>
            </a:r>
            <a:r>
              <a:rPr lang="en-GB" altLang="en-US" i="1"/>
              <a:t>Software estimation with COCOMO II </a:t>
            </a:r>
            <a:r>
              <a:rPr lang="en-GB" altLang="en-US"/>
              <a:t>Prentice-Hall 2002.</a:t>
            </a:r>
            <a:endParaRPr lang="en-GB" altLang="en-US" i="1"/>
          </a:p>
        </p:txBody>
      </p:sp>
    </p:spTree>
    <p:extLst>
      <p:ext uri="{BB962C8B-B14F-4D97-AF65-F5344CB8AC3E}">
        <p14:creationId xmlns:p14="http://schemas.microsoft.com/office/powerpoint/2010/main" val="282298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cost drivers is rated on a scale, such as Very Low, Low, Nominal, High, Very High, and Extra High, and has an associated numerical weight value (e.g., 0.9, 1.0, 1.15, etc.).</a:t>
            </a:r>
          </a:p>
          <a:p>
            <a:r>
              <a:rPr lang="en-US" dirty="0"/>
              <a:t>The </a:t>
            </a:r>
            <a:r>
              <a:rPr lang="en-US" b="1" dirty="0"/>
              <a:t>Effort Adjustment Factor (EAF)</a:t>
            </a:r>
            <a:r>
              <a:rPr lang="en-US" dirty="0"/>
              <a:t> is calculated by multiplying the numerical values of all the cost drivers:</a:t>
            </a:r>
          </a:p>
          <a:p>
            <a:endParaRPr lang="en-PK" dirty="0"/>
          </a:p>
        </p:txBody>
      </p:sp>
      <p:sp>
        <p:nvSpPr>
          <p:cNvPr id="4" name="Slide Number Placeholder 3"/>
          <p:cNvSpPr>
            <a:spLocks noGrp="1"/>
          </p:cNvSpPr>
          <p:nvPr>
            <p:ph type="sldNum" sz="quarter" idx="5"/>
          </p:nvPr>
        </p:nvSpPr>
        <p:spPr/>
        <p:txBody>
          <a:bodyPr/>
          <a:lstStyle/>
          <a:p>
            <a:fld id="{F68C5D26-D9CE-49B4-8A24-9C5C7281350F}" type="slidenum">
              <a:rPr lang="en-US" smtClean="0"/>
              <a:t>24</a:t>
            </a:fld>
            <a:endParaRPr lang="en-US"/>
          </a:p>
        </p:txBody>
      </p:sp>
    </p:spTree>
    <p:extLst>
      <p:ext uri="{BB962C8B-B14F-4D97-AF65-F5344CB8AC3E}">
        <p14:creationId xmlns:p14="http://schemas.microsoft.com/office/powerpoint/2010/main" val="1629368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74142" y="741406"/>
            <a:ext cx="8979242" cy="5784098"/>
          </a:xfrm>
          <a:prstGeom prst="rect">
            <a:avLst/>
          </a:prstGeom>
          <a:blipFill dpi="0" rotWithShape="1">
            <a:blip r:embed="rId2">
              <a:alphaModFix amt="3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 name="Subtitle 2"/>
          <p:cNvSpPr>
            <a:spLocks noGrp="1"/>
          </p:cNvSpPr>
          <p:nvPr>
            <p:ph type="subTitle" idx="1" hasCustomPrompt="1"/>
          </p:nvPr>
        </p:nvSpPr>
        <p:spPr>
          <a:xfrm>
            <a:off x="1143000" y="3095886"/>
            <a:ext cx="6858000" cy="2161914"/>
          </a:xfrm>
        </p:spPr>
        <p:txBody>
          <a:bodyPr>
            <a:normAutofit/>
          </a:bodyPr>
          <a:lstStyle>
            <a:lvl1pPr marL="0" indent="0" algn="ctr">
              <a:buNone/>
              <a:defRPr sz="4400" b="1"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Introduction and Course Organization</a:t>
            </a:r>
          </a:p>
        </p:txBody>
      </p:sp>
      <p:sp>
        <p:nvSpPr>
          <p:cNvPr id="8" name="TextBox 7"/>
          <p:cNvSpPr txBox="1"/>
          <p:nvPr userDrawn="1"/>
        </p:nvSpPr>
        <p:spPr>
          <a:xfrm>
            <a:off x="1143000" y="5230684"/>
            <a:ext cx="6858000" cy="707886"/>
          </a:xfrm>
          <a:prstGeom prst="rect">
            <a:avLst/>
          </a:prstGeom>
          <a:noFill/>
        </p:spPr>
        <p:txBody>
          <a:bodyPr wrap="square" rtlCol="0">
            <a:spAutoFit/>
          </a:bodyPr>
          <a:lstStyle/>
          <a:p>
            <a:pPr algn="ctr"/>
            <a:r>
              <a:rPr lang="en-US" sz="2000" b="1" dirty="0"/>
              <a:t>Fall 2021</a:t>
            </a:r>
          </a:p>
          <a:p>
            <a:pPr algn="ctr"/>
            <a:r>
              <a:rPr lang="en-US" sz="2000" b="1" dirty="0"/>
              <a:t>Dr. Muhammad Bilal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42" y="65056"/>
            <a:ext cx="2323070" cy="580768"/>
          </a:xfrm>
          <a:prstGeom prst="rect">
            <a:avLst/>
          </a:prstGeom>
        </p:spPr>
      </p:pic>
      <p:sp>
        <p:nvSpPr>
          <p:cNvPr id="11" name="TextBox 10"/>
          <p:cNvSpPr txBox="1"/>
          <p:nvPr userDrawn="1"/>
        </p:nvSpPr>
        <p:spPr>
          <a:xfrm>
            <a:off x="1143000" y="1210962"/>
            <a:ext cx="6858000" cy="1569660"/>
          </a:xfrm>
          <a:prstGeom prst="rect">
            <a:avLst/>
          </a:prstGeom>
          <a:noFill/>
        </p:spPr>
        <p:txBody>
          <a:bodyPr wrap="square" rtlCol="0">
            <a:spAutoFit/>
          </a:bodyPr>
          <a:lstStyle/>
          <a:p>
            <a:pPr algn="ctr"/>
            <a:r>
              <a:rPr lang="en-US" sz="3200" b="1" dirty="0">
                <a:latin typeface="+mj-lt"/>
              </a:rPr>
              <a:t>FUNDAMENTALS OF</a:t>
            </a:r>
          </a:p>
          <a:p>
            <a:pPr algn="ctr"/>
            <a:r>
              <a:rPr lang="en-US" sz="3200" b="1" dirty="0">
                <a:latin typeface="+mj-lt"/>
              </a:rPr>
              <a:t>SOFTWARE PROJECT MANAGEMENT</a:t>
            </a:r>
          </a:p>
          <a:p>
            <a:pPr algn="ctr"/>
            <a:r>
              <a:rPr lang="en-US" sz="3200" b="1" dirty="0">
                <a:latin typeface="+mj-lt"/>
              </a:rPr>
              <a:t>CS</a:t>
            </a:r>
            <a:r>
              <a:rPr lang="en-US" sz="3200" b="1" baseline="0" dirty="0">
                <a:latin typeface="+mj-lt"/>
              </a:rPr>
              <a:t> 4044</a:t>
            </a:r>
            <a:endParaRPr lang="en-US" sz="3200" b="1" dirty="0">
              <a:latin typeface="+mj-lt"/>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12631" y="60636"/>
            <a:ext cx="2340753" cy="585188"/>
          </a:xfrm>
          <a:prstGeom prst="rect">
            <a:avLst/>
          </a:prstGeom>
        </p:spPr>
      </p:pic>
      <p:sp>
        <p:nvSpPr>
          <p:cNvPr id="4" name="TextBox 3"/>
          <p:cNvSpPr txBox="1"/>
          <p:nvPr userDrawn="1"/>
        </p:nvSpPr>
        <p:spPr>
          <a:xfrm>
            <a:off x="74142" y="6525504"/>
            <a:ext cx="8979242" cy="246221"/>
          </a:xfrm>
          <a:prstGeom prst="rect">
            <a:avLst/>
          </a:prstGeom>
          <a:solidFill>
            <a:schemeClr val="accent1"/>
          </a:solidFill>
        </p:spPr>
        <p:txBody>
          <a:bodyPr wrap="square" rtlCol="0">
            <a:spAutoFit/>
          </a:bodyPr>
          <a:lstStyle/>
          <a:p>
            <a:pPr algn="ctr"/>
            <a:r>
              <a:rPr lang="en-US" sz="1000" b="1" dirty="0"/>
              <a:t>Department</a:t>
            </a:r>
            <a:r>
              <a:rPr lang="en-US" sz="1000" b="1" baseline="0" dirty="0"/>
              <a:t> of Computer Science, National University of Computer and Emerging Sciences, Chiniot-Faisalabad Campus | +92-111-128-128</a:t>
            </a:r>
            <a:endParaRPr lang="en-US" sz="1000" b="1" dirty="0"/>
          </a:p>
        </p:txBody>
      </p:sp>
    </p:spTree>
    <p:extLst>
      <p:ext uri="{BB962C8B-B14F-4D97-AF65-F5344CB8AC3E}">
        <p14:creationId xmlns:p14="http://schemas.microsoft.com/office/powerpoint/2010/main" val="59548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243254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015125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46B6-8BC7-4900-B802-5715C0C6BBC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PK"/>
          </a:p>
        </p:txBody>
      </p:sp>
      <p:sp>
        <p:nvSpPr>
          <p:cNvPr id="3" name="Subtitle 2">
            <a:extLst>
              <a:ext uri="{FF2B5EF4-FFF2-40B4-BE49-F238E27FC236}">
                <a16:creationId xmlns:a16="http://schemas.microsoft.com/office/drawing/2014/main" id="{3AC32D74-7B8E-4451-BB7F-AF8F1E2824C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E5FFE4D8-0167-4298-8186-82E2E6DEDC7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D6E9BA-A492-436C-A5E2-DF8625E46CF2}"/>
              </a:ext>
            </a:extLst>
          </p:cNvPr>
          <p:cNvSpPr>
            <a:spLocks noGrp="1"/>
          </p:cNvSpPr>
          <p:nvPr>
            <p:ph type="ftr" sz="quarter" idx="11"/>
          </p:nvPr>
        </p:nvSpPr>
        <p:spPr/>
        <p:txBody>
          <a:bodyPr/>
          <a:lstStyle/>
          <a:p>
            <a:r>
              <a:rPr lang="en-US"/>
              <a:t>CS4044 - Fundamentals of Software Project Managment</a:t>
            </a:r>
          </a:p>
        </p:txBody>
      </p:sp>
      <p:sp>
        <p:nvSpPr>
          <p:cNvPr id="6" name="Slide Number Placeholder 5">
            <a:extLst>
              <a:ext uri="{FF2B5EF4-FFF2-40B4-BE49-F238E27FC236}">
                <a16:creationId xmlns:a16="http://schemas.microsoft.com/office/drawing/2014/main" id="{ABA0F9C7-899B-4CCA-B1C7-56EC0A531AC6}"/>
              </a:ext>
            </a:extLst>
          </p:cNvPr>
          <p:cNvSpPr>
            <a:spLocks noGrp="1"/>
          </p:cNvSpPr>
          <p:nvPr>
            <p:ph type="sldNum" sz="quarter" idx="12"/>
          </p:nvPr>
        </p:nvSpPr>
        <p:spPr/>
        <p:txBody>
          <a:bodyPr/>
          <a:lstStyle/>
          <a:p>
            <a:fld id="{0797418D-B8E7-4A7C-BF6E-454B79F4EB24}" type="slidenum">
              <a:rPr lang="en-US" smtClean="0"/>
              <a:t>‹#›</a:t>
            </a:fld>
            <a:endParaRPr lang="en-US"/>
          </a:p>
        </p:txBody>
      </p:sp>
    </p:spTree>
    <p:extLst>
      <p:ext uri="{BB962C8B-B14F-4D97-AF65-F5344CB8AC3E}">
        <p14:creationId xmlns:p14="http://schemas.microsoft.com/office/powerpoint/2010/main" val="271026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55589"/>
            <a:ext cx="7886700" cy="7351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0D6D740-8150-433F-9426-3FCFF681501A}"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42" y="65056"/>
            <a:ext cx="2323070" cy="580768"/>
          </a:xfrm>
          <a:prstGeom prst="rect">
            <a:avLst/>
          </a:prstGeom>
        </p:spPr>
      </p:pic>
      <p:pic>
        <p:nvPicPr>
          <p:cNvPr id="8" name="Picture 7">
            <a:extLst>
              <a:ext uri="{FF2B5EF4-FFF2-40B4-BE49-F238E27FC236}">
                <a16:creationId xmlns:a16="http://schemas.microsoft.com/office/drawing/2014/main" id="{FFEF0590-DF68-4B3D-B21B-60AED912C1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12631" y="60636"/>
            <a:ext cx="2340753" cy="585188"/>
          </a:xfrm>
          <a:prstGeom prst="rect">
            <a:avLst/>
          </a:prstGeom>
        </p:spPr>
      </p:pic>
    </p:spTree>
    <p:extLst>
      <p:ext uri="{BB962C8B-B14F-4D97-AF65-F5344CB8AC3E}">
        <p14:creationId xmlns:p14="http://schemas.microsoft.com/office/powerpoint/2010/main" val="345762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336143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862355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CS4044 - Fundamentals of Software Project Managment</a:t>
            </a:r>
          </a:p>
        </p:txBody>
      </p:sp>
      <p:sp>
        <p:nvSpPr>
          <p:cNvPr id="9" name="Slide Number Placeholder 8"/>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49719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CS4044 - Fundamentals of Software Project Managment</a:t>
            </a:r>
          </a:p>
        </p:txBody>
      </p:sp>
      <p:sp>
        <p:nvSpPr>
          <p:cNvPr id="5" name="Slide Number Placeholder 4"/>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834859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CS4044 - Fundamentals of Software Project Managment</a:t>
            </a:r>
          </a:p>
        </p:txBody>
      </p:sp>
      <p:sp>
        <p:nvSpPr>
          <p:cNvPr id="4" name="Slide Number Placeholder 3"/>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4226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412348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318878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CS4044 - Fundamentals of Software Project Managment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4BBE6-ABD8-4AAC-A679-4F37D73C8978}" type="slidenum">
              <a:rPr lang="en-US" smtClean="0"/>
              <a:t>‹#›</a:t>
            </a:fld>
            <a:endParaRPr lang="en-US"/>
          </a:p>
        </p:txBody>
      </p:sp>
    </p:spTree>
    <p:extLst>
      <p:ext uri="{BB962C8B-B14F-4D97-AF65-F5344CB8AC3E}">
        <p14:creationId xmlns:p14="http://schemas.microsoft.com/office/powerpoint/2010/main" val="2623975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p:cNvSpPr>
            <a:spLocks noGrp="1"/>
          </p:cNvSpPr>
          <p:nvPr>
            <p:ph type="ctrTitle"/>
          </p:nvPr>
        </p:nvSpPr>
        <p:spPr>
          <a:xfrm>
            <a:off x="835817" y="2046986"/>
            <a:ext cx="7472363" cy="2764028"/>
          </a:xfrm>
        </p:spPr>
        <p:txBody>
          <a:bodyPr anchor="ctr">
            <a:normAutofit fontScale="90000"/>
          </a:bodyPr>
          <a:lstStyle/>
          <a:p>
            <a:r>
              <a:rPr lang="en-IN" sz="4900" dirty="0">
                <a:latin typeface="+mn-lt"/>
                <a:cs typeface="Arial" panose="020B0604020202020204" pitchFamily="34" charset="0"/>
              </a:rPr>
              <a:t>FUNDAMENTALS OF SOFTWARE PROJECT MANAGEMENT</a:t>
            </a:r>
            <a:br>
              <a:rPr lang="en-IN" sz="2800" dirty="0">
                <a:latin typeface="+mn-lt"/>
                <a:cs typeface="Arial" panose="020B0604020202020204" pitchFamily="34" charset="0"/>
              </a:rPr>
            </a:br>
            <a:br>
              <a:rPr lang="en-IN" sz="2800" dirty="0">
                <a:latin typeface="+mn-lt"/>
                <a:cs typeface="Arial" panose="020B0604020202020204" pitchFamily="34" charset="0"/>
              </a:rPr>
            </a:br>
            <a:br>
              <a:rPr lang="en-IN" sz="2800" dirty="0">
                <a:latin typeface="+mn-lt"/>
                <a:cs typeface="Arial" panose="020B0604020202020204" pitchFamily="34" charset="0"/>
              </a:rPr>
            </a:br>
            <a:br>
              <a:rPr lang="en-IN" sz="2800" dirty="0">
                <a:latin typeface="+mn-lt"/>
                <a:cs typeface="Arial" panose="020B0604020202020204" pitchFamily="34" charset="0"/>
              </a:rPr>
            </a:br>
            <a:r>
              <a:rPr lang="en-GB" altLang="en-US" sz="4400" dirty="0"/>
              <a:t>Estimation</a:t>
            </a:r>
            <a:br>
              <a:rPr lang="en-GB" altLang="en-US" sz="2800" dirty="0"/>
            </a:br>
            <a:endParaRPr lang="en-US" sz="2800" dirty="0">
              <a:latin typeface="+mn-lt"/>
              <a:cs typeface="Arial" panose="020B0604020202020204" pitchFamily="34" charset="0"/>
            </a:endParaRPr>
          </a:p>
        </p:txBody>
      </p:sp>
      <p:sp>
        <p:nvSpPr>
          <p:cNvPr id="3" name="Subtitle 2"/>
          <p:cNvSpPr>
            <a:spLocks noGrp="1"/>
          </p:cNvSpPr>
          <p:nvPr>
            <p:ph type="subTitle" idx="1"/>
          </p:nvPr>
        </p:nvSpPr>
        <p:spPr>
          <a:xfrm>
            <a:off x="1475184" y="5645150"/>
            <a:ext cx="6193632" cy="631825"/>
          </a:xfrm>
        </p:spPr>
        <p:txBody>
          <a:bodyPr anchor="ctr">
            <a:normAutofit/>
          </a:bodyPr>
          <a:lstStyle/>
          <a:p>
            <a:r>
              <a:rPr lang="en-IN" sz="2400" dirty="0"/>
              <a:t>Week-8</a:t>
            </a:r>
            <a:endParaRPr lang="en-US" sz="2400" dirty="0"/>
          </a:p>
          <a:p>
            <a:endParaRPr lang="en-US" sz="2400" dirty="0"/>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7866764" y="6356350"/>
            <a:ext cx="951613" cy="365125"/>
          </a:xfrm>
        </p:spPr>
        <p:txBody>
          <a:bodyPr>
            <a:normAutofit/>
          </a:bodyPr>
          <a:lstStyle/>
          <a:p>
            <a:pPr>
              <a:spcAft>
                <a:spcPts val="600"/>
              </a:spcAft>
            </a:pPr>
            <a:fld id="{9966D855-C268-4653-AB02-0C37BDE9B0E4}"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Tree>
    <p:extLst>
      <p:ext uri="{BB962C8B-B14F-4D97-AF65-F5344CB8AC3E}">
        <p14:creationId xmlns:p14="http://schemas.microsoft.com/office/powerpoint/2010/main" val="926742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652D43-9F20-40E6-954B-97C422D14E01}"/>
              </a:ext>
            </a:extLst>
          </p:cNvPr>
          <p:cNvSpPr>
            <a:spLocks noGrp="1"/>
          </p:cNvSpPr>
          <p:nvPr>
            <p:ph type="title"/>
          </p:nvPr>
        </p:nvSpPr>
        <p:spPr/>
        <p:txBody>
          <a:bodyPr/>
          <a:lstStyle/>
          <a:p>
            <a:r>
              <a:rPr lang="en-IN" dirty="0"/>
              <a:t>Example</a:t>
            </a:r>
            <a:endParaRPr lang="en-PK" dirty="0"/>
          </a:p>
        </p:txBody>
      </p:sp>
      <p:sp>
        <p:nvSpPr>
          <p:cNvPr id="2" name="Slide Number Placeholder 1">
            <a:extLst>
              <a:ext uri="{FF2B5EF4-FFF2-40B4-BE49-F238E27FC236}">
                <a16:creationId xmlns:a16="http://schemas.microsoft.com/office/drawing/2014/main" id="{6B57D5B8-E93E-4F9D-AA66-5F06E8E40504}"/>
              </a:ext>
            </a:extLst>
          </p:cNvPr>
          <p:cNvSpPr>
            <a:spLocks noGrp="1"/>
          </p:cNvSpPr>
          <p:nvPr>
            <p:ph type="sldNum" sz="quarter" idx="12"/>
          </p:nvPr>
        </p:nvSpPr>
        <p:spPr/>
        <p:txBody>
          <a:bodyPr/>
          <a:lstStyle/>
          <a:p>
            <a:fld id="{CDE4BBE6-ABD8-4AAC-A679-4F37D73C8978}" type="slidenum">
              <a:rPr lang="en-US" smtClean="0"/>
              <a:t>10</a:t>
            </a:fld>
            <a:endParaRPr lang="en-US"/>
          </a:p>
        </p:txBody>
      </p:sp>
      <p:pic>
        <p:nvPicPr>
          <p:cNvPr id="4" name="Picture 3">
            <a:extLst>
              <a:ext uri="{FF2B5EF4-FFF2-40B4-BE49-F238E27FC236}">
                <a16:creationId xmlns:a16="http://schemas.microsoft.com/office/drawing/2014/main" id="{B2068BD2-FA04-4A83-B0C6-90C1199BF660}"/>
              </a:ext>
            </a:extLst>
          </p:cNvPr>
          <p:cNvPicPr>
            <a:picLocks noChangeAspect="1"/>
          </p:cNvPicPr>
          <p:nvPr/>
        </p:nvPicPr>
        <p:blipFill rotWithShape="1">
          <a:blip r:embed="rId2"/>
          <a:srcRect l="31687" t="37523" r="8313" b="14499"/>
          <a:stretch/>
        </p:blipFill>
        <p:spPr>
          <a:xfrm>
            <a:off x="385589" y="1531346"/>
            <a:ext cx="8416887" cy="5067758"/>
          </a:xfrm>
          <a:prstGeom prst="rect">
            <a:avLst/>
          </a:prstGeom>
        </p:spPr>
      </p:pic>
    </p:spTree>
    <p:extLst>
      <p:ext uri="{BB962C8B-B14F-4D97-AF65-F5344CB8AC3E}">
        <p14:creationId xmlns:p14="http://schemas.microsoft.com/office/powerpoint/2010/main" val="3136932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652D43-9F20-40E6-954B-97C422D14E01}"/>
              </a:ext>
            </a:extLst>
          </p:cNvPr>
          <p:cNvSpPr>
            <a:spLocks noGrp="1"/>
          </p:cNvSpPr>
          <p:nvPr>
            <p:ph type="title"/>
          </p:nvPr>
        </p:nvSpPr>
        <p:spPr>
          <a:xfrm>
            <a:off x="760853" y="547965"/>
            <a:ext cx="7886700" cy="735100"/>
          </a:xfrm>
        </p:spPr>
        <p:txBody>
          <a:bodyPr/>
          <a:lstStyle/>
          <a:p>
            <a:r>
              <a:rPr lang="en-IN" dirty="0"/>
              <a:t>Example</a:t>
            </a:r>
            <a:endParaRPr lang="en-PK" dirty="0"/>
          </a:p>
        </p:txBody>
      </p:sp>
      <p:sp>
        <p:nvSpPr>
          <p:cNvPr id="2" name="Slide Number Placeholder 1">
            <a:extLst>
              <a:ext uri="{FF2B5EF4-FFF2-40B4-BE49-F238E27FC236}">
                <a16:creationId xmlns:a16="http://schemas.microsoft.com/office/drawing/2014/main" id="{6B57D5B8-E93E-4F9D-AA66-5F06E8E40504}"/>
              </a:ext>
            </a:extLst>
          </p:cNvPr>
          <p:cNvSpPr>
            <a:spLocks noGrp="1"/>
          </p:cNvSpPr>
          <p:nvPr>
            <p:ph type="sldNum" sz="quarter" idx="12"/>
          </p:nvPr>
        </p:nvSpPr>
        <p:spPr/>
        <p:txBody>
          <a:bodyPr/>
          <a:lstStyle/>
          <a:p>
            <a:fld id="{CDE4BBE6-ABD8-4AAC-A679-4F37D73C8978}" type="slidenum">
              <a:rPr lang="en-US" smtClean="0"/>
              <a:t>11</a:t>
            </a:fld>
            <a:endParaRPr lang="en-US"/>
          </a:p>
        </p:txBody>
      </p:sp>
      <p:pic>
        <p:nvPicPr>
          <p:cNvPr id="6" name="Picture 5">
            <a:extLst>
              <a:ext uri="{FF2B5EF4-FFF2-40B4-BE49-F238E27FC236}">
                <a16:creationId xmlns:a16="http://schemas.microsoft.com/office/drawing/2014/main" id="{A60040DF-D751-43CC-B0C4-CB8002343C88}"/>
              </a:ext>
            </a:extLst>
          </p:cNvPr>
          <p:cNvPicPr>
            <a:picLocks noChangeAspect="1"/>
          </p:cNvPicPr>
          <p:nvPr/>
        </p:nvPicPr>
        <p:blipFill rotWithShape="1">
          <a:blip r:embed="rId2"/>
          <a:srcRect l="32048" t="27883" r="10121" b="11286"/>
          <a:stretch/>
        </p:blipFill>
        <p:spPr>
          <a:xfrm>
            <a:off x="198304" y="1189822"/>
            <a:ext cx="8747392" cy="5398265"/>
          </a:xfrm>
          <a:prstGeom prst="rect">
            <a:avLst/>
          </a:prstGeom>
        </p:spPr>
      </p:pic>
      <p:sp>
        <p:nvSpPr>
          <p:cNvPr id="8" name="TextBox 7">
            <a:extLst>
              <a:ext uri="{FF2B5EF4-FFF2-40B4-BE49-F238E27FC236}">
                <a16:creationId xmlns:a16="http://schemas.microsoft.com/office/drawing/2014/main" id="{D657DB36-2E47-42E8-A4DB-522CD08EE7D5}"/>
              </a:ext>
            </a:extLst>
          </p:cNvPr>
          <p:cNvSpPr txBox="1"/>
          <p:nvPr/>
        </p:nvSpPr>
        <p:spPr>
          <a:xfrm>
            <a:off x="5513254" y="6485380"/>
            <a:ext cx="4572000" cy="369332"/>
          </a:xfrm>
          <a:prstGeom prst="rect">
            <a:avLst/>
          </a:prstGeom>
          <a:noFill/>
        </p:spPr>
        <p:txBody>
          <a:bodyPr wrap="square">
            <a:spAutoFit/>
          </a:bodyPr>
          <a:lstStyle/>
          <a:p>
            <a:r>
              <a:rPr lang="en-IN" b="1" i="0" dirty="0">
                <a:solidFill>
                  <a:srgbClr val="202124"/>
                </a:solidFill>
                <a:effectLst/>
                <a:latin typeface="arial" panose="020B0604020202020204" pitchFamily="34" charset="0"/>
              </a:rPr>
              <a:t>VAF = (TDI * 0.01) + 0.65</a:t>
            </a:r>
            <a:r>
              <a:rPr lang="en-IN" b="0" i="0" dirty="0">
                <a:solidFill>
                  <a:srgbClr val="202124"/>
                </a:solidFill>
                <a:effectLst/>
                <a:latin typeface="arial" panose="020B0604020202020204" pitchFamily="34" charset="0"/>
              </a:rPr>
              <a:t>.</a:t>
            </a:r>
            <a:endParaRPr lang="en-PK" dirty="0"/>
          </a:p>
        </p:txBody>
      </p:sp>
    </p:spTree>
    <p:extLst>
      <p:ext uri="{BB962C8B-B14F-4D97-AF65-F5344CB8AC3E}">
        <p14:creationId xmlns:p14="http://schemas.microsoft.com/office/powerpoint/2010/main" val="1961792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5EF7-7A7F-466C-391C-81B4B03C1E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133713-E617-6B07-7E48-ACE486D0C28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3B84468-6956-9F61-25AD-1B158731E5E9}"/>
              </a:ext>
            </a:extLst>
          </p:cNvPr>
          <p:cNvSpPr>
            <a:spLocks noGrp="1"/>
          </p:cNvSpPr>
          <p:nvPr>
            <p:ph type="sldNum" sz="quarter" idx="12"/>
          </p:nvPr>
        </p:nvSpPr>
        <p:spPr/>
        <p:txBody>
          <a:bodyPr/>
          <a:lstStyle/>
          <a:p>
            <a:fld id="{60D6D740-8150-433F-9426-3FCFF681501A}" type="slidenum">
              <a:rPr lang="en-US" smtClean="0"/>
              <a:pPr/>
              <a:t>12</a:t>
            </a:fld>
            <a:endParaRPr lang="en-US" dirty="0"/>
          </a:p>
        </p:txBody>
      </p:sp>
      <p:pic>
        <p:nvPicPr>
          <p:cNvPr id="6" name="Picture 5">
            <a:extLst>
              <a:ext uri="{FF2B5EF4-FFF2-40B4-BE49-F238E27FC236}">
                <a16:creationId xmlns:a16="http://schemas.microsoft.com/office/drawing/2014/main" id="{BC322C12-6B43-0AAF-1780-DC32629C1676}"/>
              </a:ext>
            </a:extLst>
          </p:cNvPr>
          <p:cNvPicPr>
            <a:picLocks noChangeAspect="1"/>
          </p:cNvPicPr>
          <p:nvPr/>
        </p:nvPicPr>
        <p:blipFill>
          <a:blip r:embed="rId2"/>
          <a:stretch>
            <a:fillRect/>
          </a:stretch>
        </p:blipFill>
        <p:spPr>
          <a:xfrm>
            <a:off x="138959" y="681037"/>
            <a:ext cx="8512972" cy="5675314"/>
          </a:xfrm>
          <a:prstGeom prst="rect">
            <a:avLst/>
          </a:prstGeom>
        </p:spPr>
      </p:pic>
    </p:spTree>
    <p:extLst>
      <p:ext uri="{BB962C8B-B14F-4D97-AF65-F5344CB8AC3E}">
        <p14:creationId xmlns:p14="http://schemas.microsoft.com/office/powerpoint/2010/main" val="250737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9E86896-6783-4D95-A9D7-E8817C98646A}"/>
              </a:ext>
            </a:extLst>
          </p:cNvPr>
          <p:cNvSpPr>
            <a:spLocks noGrp="1" noChangeArrowheads="1"/>
          </p:cNvSpPr>
          <p:nvPr>
            <p:ph type="title"/>
          </p:nvPr>
        </p:nvSpPr>
        <p:spPr>
          <a:xfrm>
            <a:off x="457200" y="943583"/>
            <a:ext cx="8229600" cy="939800"/>
          </a:xfrm>
        </p:spPr>
        <p:txBody>
          <a:bodyPr/>
          <a:lstStyle/>
          <a:p>
            <a:r>
              <a:rPr lang="en-US" altLang="en-US" dirty="0"/>
              <a:t>Function points Mark II</a:t>
            </a:r>
          </a:p>
        </p:txBody>
      </p:sp>
      <p:sp>
        <p:nvSpPr>
          <p:cNvPr id="35843" name="Rectangle 3">
            <a:extLst>
              <a:ext uri="{FF2B5EF4-FFF2-40B4-BE49-F238E27FC236}">
                <a16:creationId xmlns:a16="http://schemas.microsoft.com/office/drawing/2014/main" id="{44A0BA25-6B12-47AD-AE52-CC50CA5562DB}"/>
              </a:ext>
            </a:extLst>
          </p:cNvPr>
          <p:cNvSpPr>
            <a:spLocks noGrp="1" noChangeArrowheads="1"/>
          </p:cNvSpPr>
          <p:nvPr>
            <p:ph type="body" idx="1"/>
          </p:nvPr>
        </p:nvSpPr>
        <p:spPr>
          <a:xfrm>
            <a:off x="914400" y="2065814"/>
            <a:ext cx="7772400" cy="4551362"/>
          </a:xfrm>
        </p:spPr>
        <p:txBody>
          <a:bodyPr/>
          <a:lstStyle/>
          <a:p>
            <a:r>
              <a:rPr lang="en-US" altLang="en-US" dirty="0"/>
              <a:t>Developed by Charles R. Symons </a:t>
            </a:r>
          </a:p>
          <a:p>
            <a:r>
              <a:rPr lang="en-US" altLang="en-US" dirty="0"/>
              <a:t>‘Software sizing and estimating - Mk II </a:t>
            </a:r>
            <a:r>
              <a:rPr lang="en-US" altLang="en-US" dirty="0" err="1"/>
              <a:t>FPA</a:t>
            </a:r>
            <a:r>
              <a:rPr lang="en-US" altLang="en-US" dirty="0"/>
              <a:t>’, Wiley &amp; Sons, 1991.</a:t>
            </a:r>
          </a:p>
          <a:p>
            <a:r>
              <a:rPr lang="en-US" altLang="en-US" dirty="0"/>
              <a:t>Builds on work by Albrecht</a:t>
            </a:r>
          </a:p>
          <a:p>
            <a:r>
              <a:rPr lang="en-US" altLang="en-US" dirty="0"/>
              <a:t>Work originally for CCTA: </a:t>
            </a:r>
          </a:p>
          <a:p>
            <a:pPr lvl="1"/>
            <a:r>
              <a:rPr lang="en-US" altLang="en-US" dirty="0"/>
              <a:t>should be compatible with SSADM; mainly used in UK</a:t>
            </a:r>
          </a:p>
          <a:p>
            <a:r>
              <a:rPr lang="en-US" altLang="en-US" dirty="0"/>
              <a:t>has developed in parallel to </a:t>
            </a:r>
            <a:r>
              <a:rPr lang="en-US" altLang="en-US" dirty="0" err="1"/>
              <a:t>IFPUG</a:t>
            </a:r>
            <a:r>
              <a:rPr lang="en-US" altLang="en-US" dirty="0"/>
              <a:t> FPs</a:t>
            </a:r>
          </a:p>
          <a:p>
            <a:r>
              <a:rPr lang="en-US" altLang="en-US" dirty="0"/>
              <a:t>A simpler method </a:t>
            </a:r>
          </a:p>
        </p:txBody>
      </p:sp>
      <p:sp>
        <p:nvSpPr>
          <p:cNvPr id="2" name="Slide Number Placeholder 1">
            <a:extLst>
              <a:ext uri="{FF2B5EF4-FFF2-40B4-BE49-F238E27FC236}">
                <a16:creationId xmlns:a16="http://schemas.microsoft.com/office/drawing/2014/main" id="{36EC0942-E3C0-4B12-B3D8-A532881AE60D}"/>
              </a:ext>
            </a:extLst>
          </p:cNvPr>
          <p:cNvSpPr>
            <a:spLocks noGrp="1"/>
          </p:cNvSpPr>
          <p:nvPr>
            <p:ph type="sldNum" sz="quarter" idx="12"/>
          </p:nvPr>
        </p:nvSpPr>
        <p:spPr/>
        <p:txBody>
          <a:bodyPr/>
          <a:lstStyle/>
          <a:p>
            <a:fld id="{60D6D740-8150-433F-9426-3FCFF681501A}" type="slidenum">
              <a:rPr lang="en-US" smtClean="0"/>
              <a:pPr/>
              <a:t>13</a:t>
            </a:fld>
            <a:endParaRPr lang="en-US" dirty="0"/>
          </a:p>
        </p:txBody>
      </p:sp>
    </p:spTree>
    <p:extLst>
      <p:ext uri="{BB962C8B-B14F-4D97-AF65-F5344CB8AC3E}">
        <p14:creationId xmlns:p14="http://schemas.microsoft.com/office/powerpoint/2010/main" val="2415701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843">
                                            <p:txEl>
                                              <p:pRg st="0" end="0"/>
                                            </p:txEl>
                                          </p:spTgt>
                                        </p:tgtEl>
                                        <p:attrNameLst>
                                          <p:attrName>style.visibility</p:attrName>
                                        </p:attrNameLst>
                                      </p:cBhvr>
                                      <p:to>
                                        <p:strVal val="visible"/>
                                      </p:to>
                                    </p:set>
                                    <p:anim calcmode="lin" valueType="num">
                                      <p:cBhvr additive="base">
                                        <p:cTn id="13" dur="500" fill="hold"/>
                                        <p:tgtEl>
                                          <p:spTgt spid="3584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843">
                                            <p:txEl>
                                              <p:pRg st="1" end="1"/>
                                            </p:txEl>
                                          </p:spTgt>
                                        </p:tgtEl>
                                        <p:attrNameLst>
                                          <p:attrName>style.visibility</p:attrName>
                                        </p:attrNameLst>
                                      </p:cBhvr>
                                      <p:to>
                                        <p:strVal val="visible"/>
                                      </p:to>
                                    </p:set>
                                    <p:anim calcmode="lin" valueType="num">
                                      <p:cBhvr additive="base">
                                        <p:cTn id="19" dur="500" fill="hold"/>
                                        <p:tgtEl>
                                          <p:spTgt spid="3584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843">
                                            <p:txEl>
                                              <p:pRg st="2" end="2"/>
                                            </p:txEl>
                                          </p:spTgt>
                                        </p:tgtEl>
                                        <p:attrNameLst>
                                          <p:attrName>style.visibility</p:attrName>
                                        </p:attrNameLst>
                                      </p:cBhvr>
                                      <p:to>
                                        <p:strVal val="visible"/>
                                      </p:to>
                                    </p:set>
                                    <p:anim calcmode="lin" valueType="num">
                                      <p:cBhvr additive="base">
                                        <p:cTn id="25" dur="500" fill="hold"/>
                                        <p:tgtEl>
                                          <p:spTgt spid="35843">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5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5843">
                                            <p:txEl>
                                              <p:pRg st="3" end="3"/>
                                            </p:txEl>
                                          </p:spTgt>
                                        </p:tgtEl>
                                        <p:attrNameLst>
                                          <p:attrName>style.visibility</p:attrName>
                                        </p:attrNameLst>
                                      </p:cBhvr>
                                      <p:to>
                                        <p:strVal val="visible"/>
                                      </p:to>
                                    </p:set>
                                    <p:anim calcmode="lin" valueType="num">
                                      <p:cBhvr additive="base">
                                        <p:cTn id="31" dur="500" fill="hold"/>
                                        <p:tgtEl>
                                          <p:spTgt spid="35843">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843">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843">
                                            <p:txEl>
                                              <p:pRg st="4" end="4"/>
                                            </p:txEl>
                                          </p:spTgt>
                                        </p:tgtEl>
                                        <p:attrNameLst>
                                          <p:attrName>style.visibility</p:attrName>
                                        </p:attrNameLst>
                                      </p:cBhvr>
                                      <p:to>
                                        <p:strVal val="visible"/>
                                      </p:to>
                                    </p:set>
                                    <p:anim calcmode="lin" valueType="num">
                                      <p:cBhvr additive="base">
                                        <p:cTn id="35" dur="500" fill="hold"/>
                                        <p:tgtEl>
                                          <p:spTgt spid="35843">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58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5843">
                                            <p:txEl>
                                              <p:pRg st="5" end="5"/>
                                            </p:txEl>
                                          </p:spTgt>
                                        </p:tgtEl>
                                        <p:attrNameLst>
                                          <p:attrName>style.visibility</p:attrName>
                                        </p:attrNameLst>
                                      </p:cBhvr>
                                      <p:to>
                                        <p:strVal val="visible"/>
                                      </p:to>
                                    </p:set>
                                    <p:anim calcmode="lin" valueType="num">
                                      <p:cBhvr additive="base">
                                        <p:cTn id="41" dur="500" fill="hold"/>
                                        <p:tgtEl>
                                          <p:spTgt spid="35843">
                                            <p:txEl>
                                              <p:pRg st="5" end="5"/>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584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5843">
                                            <p:txEl>
                                              <p:pRg st="6" end="6"/>
                                            </p:txEl>
                                          </p:spTgt>
                                        </p:tgtEl>
                                        <p:attrNameLst>
                                          <p:attrName>style.visibility</p:attrName>
                                        </p:attrNameLst>
                                      </p:cBhvr>
                                      <p:to>
                                        <p:strVal val="visible"/>
                                      </p:to>
                                    </p:set>
                                    <p:anim calcmode="lin" valueType="num">
                                      <p:cBhvr additive="base">
                                        <p:cTn id="47" dur="500" fill="hold"/>
                                        <p:tgtEl>
                                          <p:spTgt spid="35843">
                                            <p:txEl>
                                              <p:pRg st="6" end="6"/>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584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utoUpdateAnimBg="0"/>
      <p:bldP spid="3584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a:extLst>
              <a:ext uri="{FF2B5EF4-FFF2-40B4-BE49-F238E27FC236}">
                <a16:creationId xmlns:a16="http://schemas.microsoft.com/office/drawing/2014/main" id="{13252349-28B4-4084-BB7F-62B15975E5E0}"/>
              </a:ext>
            </a:extLst>
          </p:cNvPr>
          <p:cNvSpPr>
            <a:spLocks noGrp="1" noChangeArrowheads="1"/>
          </p:cNvSpPr>
          <p:nvPr>
            <p:ph type="body" idx="1"/>
          </p:nvPr>
        </p:nvSpPr>
        <p:spPr/>
        <p:txBody>
          <a:bodyPr/>
          <a:lstStyle/>
          <a:p>
            <a:pPr>
              <a:lnSpc>
                <a:spcPct val="90000"/>
              </a:lnSpc>
            </a:pPr>
            <a:r>
              <a:rPr lang="en-GB" altLang="en-US" dirty="0"/>
              <a:t>Mark II function points, </a:t>
            </a:r>
            <a:r>
              <a:rPr lang="en-GB" altLang="en-US" dirty="0" err="1"/>
              <a:t>IFPUG</a:t>
            </a:r>
            <a:r>
              <a:rPr lang="en-GB" altLang="en-US" dirty="0"/>
              <a:t> function points were designed for information systems environments</a:t>
            </a:r>
          </a:p>
          <a:p>
            <a:pPr>
              <a:lnSpc>
                <a:spcPct val="90000"/>
              </a:lnSpc>
            </a:pPr>
            <a:r>
              <a:rPr lang="en-GB" altLang="en-US" dirty="0">
                <a:solidFill>
                  <a:srgbClr val="FF0000"/>
                </a:solidFill>
              </a:rPr>
              <a:t>COSMIC</a:t>
            </a:r>
            <a:r>
              <a:rPr lang="en-GB" altLang="en-US" dirty="0"/>
              <a:t> FPs attempt to extend concept to  embedded systems</a:t>
            </a:r>
          </a:p>
          <a:p>
            <a:pPr>
              <a:lnSpc>
                <a:spcPct val="90000"/>
              </a:lnSpc>
            </a:pPr>
            <a:r>
              <a:rPr lang="en-GB" altLang="en-US" dirty="0"/>
              <a:t>Embedded software seen as being in a particular ‘layer’ in the system</a:t>
            </a:r>
          </a:p>
          <a:p>
            <a:pPr>
              <a:lnSpc>
                <a:spcPct val="90000"/>
              </a:lnSpc>
            </a:pPr>
            <a:r>
              <a:rPr lang="en-GB" altLang="en-US" dirty="0"/>
              <a:t>Communicates with other layers and also other components at same level</a:t>
            </a:r>
          </a:p>
        </p:txBody>
      </p:sp>
      <p:sp>
        <p:nvSpPr>
          <p:cNvPr id="3" name="Title 2">
            <a:extLst>
              <a:ext uri="{FF2B5EF4-FFF2-40B4-BE49-F238E27FC236}">
                <a16:creationId xmlns:a16="http://schemas.microsoft.com/office/drawing/2014/main" id="{78E26CAE-A0CF-411E-834F-750199D0E647}"/>
              </a:ext>
            </a:extLst>
          </p:cNvPr>
          <p:cNvSpPr>
            <a:spLocks noGrp="1"/>
          </p:cNvSpPr>
          <p:nvPr>
            <p:ph type="title"/>
          </p:nvPr>
        </p:nvSpPr>
        <p:spPr/>
        <p:txBody>
          <a:bodyPr>
            <a:noAutofit/>
          </a:bodyPr>
          <a:lstStyle/>
          <a:p>
            <a:r>
              <a:rPr lang="en-GB" sz="3600" dirty="0"/>
              <a:t>Function points for embedded systems</a:t>
            </a:r>
            <a:endParaRPr lang="en-US" sz="3600" dirty="0"/>
          </a:p>
        </p:txBody>
      </p:sp>
      <p:sp>
        <p:nvSpPr>
          <p:cNvPr id="2" name="Slide Number Placeholder 1">
            <a:extLst>
              <a:ext uri="{FF2B5EF4-FFF2-40B4-BE49-F238E27FC236}">
                <a16:creationId xmlns:a16="http://schemas.microsoft.com/office/drawing/2014/main" id="{A9BFE2E6-DCDE-4864-A073-C820B7D95E60}"/>
              </a:ext>
            </a:extLst>
          </p:cNvPr>
          <p:cNvSpPr>
            <a:spLocks noGrp="1"/>
          </p:cNvSpPr>
          <p:nvPr>
            <p:ph type="sldNum" sz="quarter" idx="12"/>
          </p:nvPr>
        </p:nvSpPr>
        <p:spPr/>
        <p:txBody>
          <a:bodyPr/>
          <a:lstStyle/>
          <a:p>
            <a:fld id="{60D6D740-8150-433F-9426-3FCFF681501A}" type="slidenum">
              <a:rPr lang="en-US" smtClean="0"/>
              <a:pPr/>
              <a:t>14</a:t>
            </a:fld>
            <a:endParaRPr lang="en-US" dirty="0"/>
          </a:p>
        </p:txBody>
      </p:sp>
    </p:spTree>
    <p:extLst>
      <p:ext uri="{BB962C8B-B14F-4D97-AF65-F5344CB8AC3E}">
        <p14:creationId xmlns:p14="http://schemas.microsoft.com/office/powerpoint/2010/main" val="168799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a:extLst>
              <a:ext uri="{FF2B5EF4-FFF2-40B4-BE49-F238E27FC236}">
                <a16:creationId xmlns:a16="http://schemas.microsoft.com/office/drawing/2014/main" id="{3BACF95F-75D4-448F-9ACC-44086F206387}"/>
              </a:ext>
            </a:extLst>
          </p:cNvPr>
          <p:cNvSpPr>
            <a:spLocks noGrp="1" noChangeArrowheads="1"/>
          </p:cNvSpPr>
          <p:nvPr>
            <p:ph type="body" idx="1"/>
          </p:nvPr>
        </p:nvSpPr>
        <p:spPr>
          <a:xfrm>
            <a:off x="457200" y="1690689"/>
            <a:ext cx="8229600" cy="4691061"/>
          </a:xfrm>
        </p:spPr>
        <p:txBody>
          <a:bodyPr/>
          <a:lstStyle/>
          <a:p>
            <a:pPr>
              <a:lnSpc>
                <a:spcPct val="90000"/>
              </a:lnSpc>
            </a:pPr>
            <a:r>
              <a:rPr lang="en-US" altLang="en-US" dirty="0"/>
              <a:t>Based on industry productivity standards - database is constantly updated</a:t>
            </a:r>
          </a:p>
          <a:p>
            <a:pPr>
              <a:lnSpc>
                <a:spcPct val="90000"/>
              </a:lnSpc>
            </a:pPr>
            <a:r>
              <a:rPr lang="en-US" altLang="en-US" dirty="0"/>
              <a:t>Allows an organization to benchmark its software development productivity</a:t>
            </a:r>
          </a:p>
          <a:p>
            <a:pPr>
              <a:lnSpc>
                <a:spcPct val="90000"/>
              </a:lnSpc>
            </a:pPr>
            <a:r>
              <a:rPr lang="en-US" altLang="en-US" b="1" dirty="0"/>
              <a:t>Basic model </a:t>
            </a:r>
          </a:p>
          <a:p>
            <a:pPr>
              <a:lnSpc>
                <a:spcPct val="90000"/>
              </a:lnSpc>
              <a:buFont typeface="Monotype Sorts" pitchFamily="2" charset="2"/>
              <a:buNone/>
            </a:pPr>
            <a:r>
              <a:rPr lang="en-US" altLang="en-US" b="1" dirty="0"/>
              <a:t>		effort = c x </a:t>
            </a:r>
            <a:r>
              <a:rPr lang="en-US" altLang="en-US" b="1" dirty="0" err="1"/>
              <a:t>size</a:t>
            </a:r>
            <a:r>
              <a:rPr lang="en-US" altLang="en-US" b="1" baseline="30000" dirty="0" err="1"/>
              <a:t>k</a:t>
            </a:r>
            <a:endParaRPr lang="en-US" altLang="en-US" b="1" baseline="30000" dirty="0"/>
          </a:p>
          <a:p>
            <a:pPr>
              <a:lnSpc>
                <a:spcPct val="90000"/>
              </a:lnSpc>
            </a:pPr>
            <a:r>
              <a:rPr lang="en-US" altLang="en-US" dirty="0"/>
              <a:t>C and k depend on the type of system: organic, semi-detached, embedded</a:t>
            </a:r>
          </a:p>
          <a:p>
            <a:pPr>
              <a:lnSpc>
                <a:spcPct val="90000"/>
              </a:lnSpc>
            </a:pPr>
            <a:r>
              <a:rPr lang="en-US" altLang="en-US" dirty="0"/>
              <a:t>Size is measured in ‘</a:t>
            </a:r>
            <a:r>
              <a:rPr lang="en-US" altLang="en-US" dirty="0" err="1"/>
              <a:t>kloc</a:t>
            </a:r>
            <a:r>
              <a:rPr lang="en-US" altLang="en-US" dirty="0"/>
              <a:t>’ </a:t>
            </a:r>
            <a:r>
              <a:rPr lang="en-US" altLang="en-US" dirty="0" err="1"/>
              <a:t>ie</a:t>
            </a:r>
            <a:r>
              <a:rPr lang="en-US" altLang="en-US" dirty="0"/>
              <a:t>. Thousands of lines of code</a:t>
            </a:r>
          </a:p>
        </p:txBody>
      </p:sp>
      <p:sp>
        <p:nvSpPr>
          <p:cNvPr id="3" name="Title 2">
            <a:extLst>
              <a:ext uri="{FF2B5EF4-FFF2-40B4-BE49-F238E27FC236}">
                <a16:creationId xmlns:a16="http://schemas.microsoft.com/office/drawing/2014/main" id="{C818085B-9D26-4F82-AD6F-5D85646EB4FB}"/>
              </a:ext>
            </a:extLst>
          </p:cNvPr>
          <p:cNvSpPr>
            <a:spLocks noGrp="1"/>
          </p:cNvSpPr>
          <p:nvPr>
            <p:ph type="title"/>
          </p:nvPr>
        </p:nvSpPr>
        <p:spPr/>
        <p:txBody>
          <a:bodyPr/>
          <a:lstStyle/>
          <a:p>
            <a:r>
              <a:rPr lang="en-US" dirty="0"/>
              <a:t>COCOMO81</a:t>
            </a:r>
          </a:p>
        </p:txBody>
      </p:sp>
      <p:sp>
        <p:nvSpPr>
          <p:cNvPr id="2" name="Slide Number Placeholder 1">
            <a:extLst>
              <a:ext uri="{FF2B5EF4-FFF2-40B4-BE49-F238E27FC236}">
                <a16:creationId xmlns:a16="http://schemas.microsoft.com/office/drawing/2014/main" id="{20FC7F00-BB42-4DD9-BB25-2A280334CD46}"/>
              </a:ext>
            </a:extLst>
          </p:cNvPr>
          <p:cNvSpPr>
            <a:spLocks noGrp="1"/>
          </p:cNvSpPr>
          <p:nvPr>
            <p:ph type="sldNum" sz="quarter" idx="12"/>
          </p:nvPr>
        </p:nvSpPr>
        <p:spPr/>
        <p:txBody>
          <a:bodyPr/>
          <a:lstStyle/>
          <a:p>
            <a:fld id="{60D6D740-8150-433F-9426-3FCFF681501A}" type="slidenum">
              <a:rPr lang="en-US" smtClean="0"/>
              <a:pPr/>
              <a:t>15</a:t>
            </a:fld>
            <a:endParaRPr lang="en-US" dirty="0"/>
          </a:p>
        </p:txBody>
      </p:sp>
    </p:spTree>
    <p:extLst>
      <p:ext uri="{BB962C8B-B14F-4D97-AF65-F5344CB8AC3E}">
        <p14:creationId xmlns:p14="http://schemas.microsoft.com/office/powerpoint/2010/main" val="242104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E1DA-2019-5058-439E-35D31DE2BF31}"/>
              </a:ext>
            </a:extLst>
          </p:cNvPr>
          <p:cNvSpPr>
            <a:spLocks noGrp="1"/>
          </p:cNvSpPr>
          <p:nvPr>
            <p:ph type="title"/>
          </p:nvPr>
        </p:nvSpPr>
        <p:spPr>
          <a:xfrm>
            <a:off x="628650" y="955588"/>
            <a:ext cx="7886700" cy="992481"/>
          </a:xfrm>
        </p:spPr>
        <p:txBody>
          <a:bodyPr>
            <a:normAutofit/>
          </a:bodyPr>
          <a:lstStyle/>
          <a:p>
            <a:r>
              <a:rPr lang="en-US" b="1" dirty="0"/>
              <a:t>3 types of COCOMO:</a:t>
            </a:r>
          </a:p>
        </p:txBody>
      </p:sp>
      <p:sp>
        <p:nvSpPr>
          <p:cNvPr id="3" name="Content Placeholder 2">
            <a:extLst>
              <a:ext uri="{FF2B5EF4-FFF2-40B4-BE49-F238E27FC236}">
                <a16:creationId xmlns:a16="http://schemas.microsoft.com/office/drawing/2014/main" id="{3E08021A-95A2-42FB-11AD-CD674E89A3E7}"/>
              </a:ext>
            </a:extLst>
          </p:cNvPr>
          <p:cNvSpPr>
            <a:spLocks noGrp="1"/>
          </p:cNvSpPr>
          <p:nvPr>
            <p:ph idx="1"/>
          </p:nvPr>
        </p:nvSpPr>
        <p:spPr/>
        <p:txBody>
          <a:bodyPr>
            <a:normAutofit/>
          </a:bodyPr>
          <a:lstStyle/>
          <a:p>
            <a:pPr marL="0" indent="0">
              <a:lnSpc>
                <a:spcPct val="200000"/>
              </a:lnSpc>
              <a:buNone/>
            </a:pPr>
            <a:r>
              <a:rPr lang="en-US" sz="3600" dirty="0"/>
              <a:t>1- Basic </a:t>
            </a:r>
            <a:r>
              <a:rPr lang="en-US" sz="3600" dirty="0" err="1"/>
              <a:t>Cocomo</a:t>
            </a:r>
            <a:r>
              <a:rPr lang="en-US" sz="3600" dirty="0"/>
              <a:t> Model</a:t>
            </a:r>
          </a:p>
          <a:p>
            <a:pPr marL="0" indent="0">
              <a:lnSpc>
                <a:spcPct val="200000"/>
              </a:lnSpc>
              <a:buNone/>
            </a:pPr>
            <a:r>
              <a:rPr lang="en-US" sz="3600" dirty="0"/>
              <a:t>2- Intermediate </a:t>
            </a:r>
            <a:r>
              <a:rPr lang="en-US" sz="3600" dirty="0" err="1"/>
              <a:t>Cocomo</a:t>
            </a:r>
            <a:r>
              <a:rPr lang="en-US" sz="3600" dirty="0"/>
              <a:t> Model</a:t>
            </a:r>
          </a:p>
          <a:p>
            <a:pPr marL="0" indent="0">
              <a:lnSpc>
                <a:spcPct val="200000"/>
              </a:lnSpc>
              <a:buNone/>
            </a:pPr>
            <a:r>
              <a:rPr lang="en-US" sz="3600" dirty="0"/>
              <a:t>3- Detailed </a:t>
            </a:r>
            <a:r>
              <a:rPr lang="en-US" sz="3600" dirty="0" err="1"/>
              <a:t>Cocomo</a:t>
            </a:r>
            <a:r>
              <a:rPr lang="en-US" sz="3600" dirty="0"/>
              <a:t> Model</a:t>
            </a:r>
          </a:p>
          <a:p>
            <a:pPr marL="0" indent="0">
              <a:lnSpc>
                <a:spcPct val="200000"/>
              </a:lnSpc>
              <a:buNone/>
            </a:pPr>
            <a:endParaRPr lang="en-US" sz="3600" dirty="0"/>
          </a:p>
        </p:txBody>
      </p:sp>
      <p:sp>
        <p:nvSpPr>
          <p:cNvPr id="4" name="Slide Number Placeholder 3">
            <a:extLst>
              <a:ext uri="{FF2B5EF4-FFF2-40B4-BE49-F238E27FC236}">
                <a16:creationId xmlns:a16="http://schemas.microsoft.com/office/drawing/2014/main" id="{4C5DBEC2-DA14-A91A-3552-9294A9183B8F}"/>
              </a:ext>
            </a:extLst>
          </p:cNvPr>
          <p:cNvSpPr>
            <a:spLocks noGrp="1"/>
          </p:cNvSpPr>
          <p:nvPr>
            <p:ph type="sldNum" sz="quarter" idx="12"/>
          </p:nvPr>
        </p:nvSpPr>
        <p:spPr/>
        <p:txBody>
          <a:bodyPr/>
          <a:lstStyle/>
          <a:p>
            <a:fld id="{60D6D740-8150-433F-9426-3FCFF681501A}" type="slidenum">
              <a:rPr lang="en-US" smtClean="0"/>
              <a:pPr/>
              <a:t>16</a:t>
            </a:fld>
            <a:endParaRPr lang="en-US" dirty="0"/>
          </a:p>
        </p:txBody>
      </p:sp>
    </p:spTree>
    <p:extLst>
      <p:ext uri="{BB962C8B-B14F-4D97-AF65-F5344CB8AC3E}">
        <p14:creationId xmlns:p14="http://schemas.microsoft.com/office/powerpoint/2010/main" val="234047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AD15-90DC-A11C-2A22-1AC769084073}"/>
              </a:ext>
            </a:extLst>
          </p:cNvPr>
          <p:cNvSpPr>
            <a:spLocks noGrp="1"/>
          </p:cNvSpPr>
          <p:nvPr>
            <p:ph type="title"/>
          </p:nvPr>
        </p:nvSpPr>
        <p:spPr>
          <a:xfrm>
            <a:off x="804524" y="473743"/>
            <a:ext cx="7886700" cy="735100"/>
          </a:xfrm>
        </p:spPr>
        <p:txBody>
          <a:bodyPr/>
          <a:lstStyle/>
          <a:p>
            <a:r>
              <a:rPr lang="en-US" dirty="0">
                <a:highlight>
                  <a:srgbClr val="FFFF00"/>
                </a:highlight>
              </a:rPr>
              <a:t>Difference</a:t>
            </a:r>
          </a:p>
        </p:txBody>
      </p:sp>
      <p:sp>
        <p:nvSpPr>
          <p:cNvPr id="3" name="Content Placeholder 2">
            <a:extLst>
              <a:ext uri="{FF2B5EF4-FFF2-40B4-BE49-F238E27FC236}">
                <a16:creationId xmlns:a16="http://schemas.microsoft.com/office/drawing/2014/main" id="{11650FD0-A98F-F758-C8BF-4D08F8E076E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216BCA1-1F6C-BC34-28DD-C29187EEA7F3}"/>
              </a:ext>
            </a:extLst>
          </p:cNvPr>
          <p:cNvSpPr>
            <a:spLocks noGrp="1"/>
          </p:cNvSpPr>
          <p:nvPr>
            <p:ph type="sldNum" sz="quarter" idx="12"/>
          </p:nvPr>
        </p:nvSpPr>
        <p:spPr/>
        <p:txBody>
          <a:bodyPr/>
          <a:lstStyle/>
          <a:p>
            <a:fld id="{60D6D740-8150-433F-9426-3FCFF681501A}" type="slidenum">
              <a:rPr lang="en-US" smtClean="0"/>
              <a:pPr/>
              <a:t>17</a:t>
            </a:fld>
            <a:endParaRPr lang="en-US" dirty="0"/>
          </a:p>
        </p:txBody>
      </p:sp>
      <p:pic>
        <p:nvPicPr>
          <p:cNvPr id="6" name="Picture 5">
            <a:extLst>
              <a:ext uri="{FF2B5EF4-FFF2-40B4-BE49-F238E27FC236}">
                <a16:creationId xmlns:a16="http://schemas.microsoft.com/office/drawing/2014/main" id="{A58288F2-4CB9-9222-E534-4A8B46B13349}"/>
              </a:ext>
            </a:extLst>
          </p:cNvPr>
          <p:cNvPicPr>
            <a:picLocks noChangeAspect="1"/>
          </p:cNvPicPr>
          <p:nvPr/>
        </p:nvPicPr>
        <p:blipFill>
          <a:blip r:embed="rId2"/>
          <a:stretch>
            <a:fillRect/>
          </a:stretch>
        </p:blipFill>
        <p:spPr>
          <a:xfrm>
            <a:off x="452776" y="1208843"/>
            <a:ext cx="7886700" cy="5649157"/>
          </a:xfrm>
          <a:prstGeom prst="rect">
            <a:avLst/>
          </a:prstGeom>
        </p:spPr>
      </p:pic>
    </p:spTree>
    <p:extLst>
      <p:ext uri="{BB962C8B-B14F-4D97-AF65-F5344CB8AC3E}">
        <p14:creationId xmlns:p14="http://schemas.microsoft.com/office/powerpoint/2010/main" val="332954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118B-8471-5184-27D7-C51358E68C26}"/>
              </a:ext>
            </a:extLst>
          </p:cNvPr>
          <p:cNvSpPr>
            <a:spLocks noGrp="1"/>
          </p:cNvSpPr>
          <p:nvPr>
            <p:ph type="title"/>
          </p:nvPr>
        </p:nvSpPr>
        <p:spPr/>
        <p:txBody>
          <a:bodyPr/>
          <a:lstStyle/>
          <a:p>
            <a:r>
              <a:rPr lang="en-US" dirty="0">
                <a:highlight>
                  <a:srgbClr val="FFFF00"/>
                </a:highlight>
              </a:rPr>
              <a:t>FYI:</a:t>
            </a:r>
          </a:p>
        </p:txBody>
      </p:sp>
      <p:sp>
        <p:nvSpPr>
          <p:cNvPr id="3" name="Content Placeholder 2">
            <a:extLst>
              <a:ext uri="{FF2B5EF4-FFF2-40B4-BE49-F238E27FC236}">
                <a16:creationId xmlns:a16="http://schemas.microsoft.com/office/drawing/2014/main" id="{93903F44-DDE7-CAC4-598D-B20CAE51D06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1992F9-041D-4A55-711C-B7EDA5123536}"/>
              </a:ext>
            </a:extLst>
          </p:cNvPr>
          <p:cNvSpPr>
            <a:spLocks noGrp="1"/>
          </p:cNvSpPr>
          <p:nvPr>
            <p:ph type="sldNum" sz="quarter" idx="12"/>
          </p:nvPr>
        </p:nvSpPr>
        <p:spPr/>
        <p:txBody>
          <a:bodyPr/>
          <a:lstStyle/>
          <a:p>
            <a:fld id="{60D6D740-8150-433F-9426-3FCFF681501A}" type="slidenum">
              <a:rPr lang="en-US" smtClean="0"/>
              <a:pPr/>
              <a:t>18</a:t>
            </a:fld>
            <a:endParaRPr lang="en-US" dirty="0"/>
          </a:p>
        </p:txBody>
      </p:sp>
      <p:pic>
        <p:nvPicPr>
          <p:cNvPr id="6" name="Picture 5">
            <a:extLst>
              <a:ext uri="{FF2B5EF4-FFF2-40B4-BE49-F238E27FC236}">
                <a16:creationId xmlns:a16="http://schemas.microsoft.com/office/drawing/2014/main" id="{45864B09-BBAD-1B03-505B-FB9CE080A8F0}"/>
              </a:ext>
            </a:extLst>
          </p:cNvPr>
          <p:cNvPicPr>
            <a:picLocks noChangeAspect="1"/>
          </p:cNvPicPr>
          <p:nvPr/>
        </p:nvPicPr>
        <p:blipFill>
          <a:blip r:embed="rId2"/>
          <a:stretch>
            <a:fillRect/>
          </a:stretch>
        </p:blipFill>
        <p:spPr>
          <a:xfrm>
            <a:off x="-92765" y="1825625"/>
            <a:ext cx="9059888" cy="3257067"/>
          </a:xfrm>
          <a:prstGeom prst="rect">
            <a:avLst/>
          </a:prstGeom>
        </p:spPr>
      </p:pic>
    </p:spTree>
    <p:extLst>
      <p:ext uri="{BB962C8B-B14F-4D97-AF65-F5344CB8AC3E}">
        <p14:creationId xmlns:p14="http://schemas.microsoft.com/office/powerpoint/2010/main" val="2191895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F9171-28E1-D435-703D-864C2F3D93C2}"/>
              </a:ext>
            </a:extLst>
          </p:cNvPr>
          <p:cNvSpPr>
            <a:spLocks noGrp="1"/>
          </p:cNvSpPr>
          <p:nvPr>
            <p:ph type="title"/>
          </p:nvPr>
        </p:nvSpPr>
        <p:spPr/>
        <p:txBody>
          <a:bodyPr/>
          <a:lstStyle/>
          <a:p>
            <a:r>
              <a:rPr lang="en-US" dirty="0"/>
              <a:t>1- Basic </a:t>
            </a:r>
            <a:r>
              <a:rPr lang="en-US" dirty="0" err="1"/>
              <a:t>Cocomo</a:t>
            </a:r>
            <a:endParaRPr lang="en-US" dirty="0"/>
          </a:p>
        </p:txBody>
      </p:sp>
      <p:sp>
        <p:nvSpPr>
          <p:cNvPr id="4" name="Slide Number Placeholder 3">
            <a:extLst>
              <a:ext uri="{FF2B5EF4-FFF2-40B4-BE49-F238E27FC236}">
                <a16:creationId xmlns:a16="http://schemas.microsoft.com/office/drawing/2014/main" id="{5FFE93AA-E423-612D-5EED-B5402A0FDECA}"/>
              </a:ext>
            </a:extLst>
          </p:cNvPr>
          <p:cNvSpPr>
            <a:spLocks noGrp="1"/>
          </p:cNvSpPr>
          <p:nvPr>
            <p:ph type="sldNum" sz="quarter" idx="12"/>
          </p:nvPr>
        </p:nvSpPr>
        <p:spPr/>
        <p:txBody>
          <a:bodyPr/>
          <a:lstStyle/>
          <a:p>
            <a:fld id="{60D6D740-8150-433F-9426-3FCFF681501A}" type="slidenum">
              <a:rPr lang="en-US" smtClean="0"/>
              <a:pPr/>
              <a:t>19</a:t>
            </a:fld>
            <a:endParaRPr lang="en-US" dirty="0"/>
          </a:p>
        </p:txBody>
      </p:sp>
      <p:pic>
        <p:nvPicPr>
          <p:cNvPr id="3" name="Picture 2">
            <a:extLst>
              <a:ext uri="{FF2B5EF4-FFF2-40B4-BE49-F238E27FC236}">
                <a16:creationId xmlns:a16="http://schemas.microsoft.com/office/drawing/2014/main" id="{5FA4071F-BE01-35A9-A0F9-253493CA11A6}"/>
              </a:ext>
            </a:extLst>
          </p:cNvPr>
          <p:cNvPicPr>
            <a:picLocks noChangeAspect="1"/>
          </p:cNvPicPr>
          <p:nvPr/>
        </p:nvPicPr>
        <p:blipFill>
          <a:blip r:embed="rId2"/>
          <a:stretch>
            <a:fillRect/>
          </a:stretch>
        </p:blipFill>
        <p:spPr>
          <a:xfrm>
            <a:off x="0" y="1581150"/>
            <a:ext cx="9146931" cy="5276850"/>
          </a:xfrm>
          <a:prstGeom prst="rect">
            <a:avLst/>
          </a:prstGeom>
        </p:spPr>
      </p:pic>
    </p:spTree>
    <p:extLst>
      <p:ext uri="{BB962C8B-B14F-4D97-AF65-F5344CB8AC3E}">
        <p14:creationId xmlns:p14="http://schemas.microsoft.com/office/powerpoint/2010/main" val="5920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a16="http://schemas.microsoft.com/office/drawing/2014/main" id="{6815A4EC-2EE0-485B-8DBB-83706CCA4C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32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32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32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3200">
                <a:solidFill>
                  <a:schemeClr val="tx1"/>
                </a:solidFill>
                <a:latin typeface="Times New Roman" panose="02020603050405020304" pitchFamily="18" charset="0"/>
              </a:defRPr>
            </a:lvl9pPr>
          </a:lstStyle>
          <a:p>
            <a:pPr eaLnBrk="1" hangingPunct="1"/>
            <a:fld id="{978B423D-C04C-4189-8198-15F15834F4E8}" type="slidenum">
              <a:rPr lang="en-US" altLang="en-US" sz="1200"/>
              <a:pPr eaLnBrk="1" hangingPunct="1"/>
              <a:t>2</a:t>
            </a:fld>
            <a:endParaRPr lang="en-US" altLang="en-US" sz="1200"/>
          </a:p>
        </p:txBody>
      </p:sp>
      <p:sp>
        <p:nvSpPr>
          <p:cNvPr id="6147" name="Rectangle 2">
            <a:extLst>
              <a:ext uri="{FF2B5EF4-FFF2-40B4-BE49-F238E27FC236}">
                <a16:creationId xmlns:a16="http://schemas.microsoft.com/office/drawing/2014/main" id="{9003F9B2-47F7-4F15-8B34-DFE5440E0E29}"/>
              </a:ext>
            </a:extLst>
          </p:cNvPr>
          <p:cNvSpPr>
            <a:spLocks noGrp="1" noChangeArrowheads="1"/>
          </p:cNvSpPr>
          <p:nvPr>
            <p:ph type="title"/>
          </p:nvPr>
        </p:nvSpPr>
        <p:spPr/>
        <p:txBody>
          <a:bodyPr/>
          <a:lstStyle/>
          <a:p>
            <a:pPr eaLnBrk="1" hangingPunct="1"/>
            <a:r>
              <a:rPr lang="en-US" altLang="en-US" sz="4000" dirty="0"/>
              <a:t>Objectives</a:t>
            </a:r>
          </a:p>
        </p:txBody>
      </p:sp>
      <p:sp>
        <p:nvSpPr>
          <p:cNvPr id="6148" name="Rectangle 3">
            <a:extLst>
              <a:ext uri="{FF2B5EF4-FFF2-40B4-BE49-F238E27FC236}">
                <a16:creationId xmlns:a16="http://schemas.microsoft.com/office/drawing/2014/main" id="{5A87AB43-C53A-4DCC-B132-1EDAD9E0CF37}"/>
              </a:ext>
            </a:extLst>
          </p:cNvPr>
          <p:cNvSpPr>
            <a:spLocks noGrp="1" noChangeArrowheads="1"/>
          </p:cNvSpPr>
          <p:nvPr>
            <p:ph type="body" idx="1"/>
          </p:nvPr>
        </p:nvSpPr>
        <p:spPr/>
        <p:txBody>
          <a:bodyPr>
            <a:normAutofit fontScale="92500" lnSpcReduction="10000"/>
          </a:bodyPr>
          <a:lstStyle/>
          <a:p>
            <a:pPr eaLnBrk="1" hangingPunct="1"/>
            <a:r>
              <a:rPr lang="en-US" altLang="en-US" sz="2800" dirty="0"/>
              <a:t>Estimation</a:t>
            </a:r>
          </a:p>
          <a:p>
            <a:pPr lvl="1"/>
            <a:r>
              <a:rPr lang="en-US" altLang="en-US" dirty="0"/>
              <a:t>taxonomy of </a:t>
            </a:r>
            <a:r>
              <a:rPr lang="en-US" altLang="en-US" sz="2400" dirty="0"/>
              <a:t>Estimation Methods</a:t>
            </a:r>
          </a:p>
          <a:p>
            <a:pPr lvl="2"/>
            <a:r>
              <a:rPr lang="en-US" altLang="en-US" dirty="0"/>
              <a:t>Top-down</a:t>
            </a:r>
          </a:p>
          <a:p>
            <a:pPr lvl="2"/>
            <a:r>
              <a:rPr lang="en-US" altLang="en-US" dirty="0"/>
              <a:t>Bottom-up - activity based, analytical</a:t>
            </a:r>
          </a:p>
          <a:p>
            <a:pPr lvl="2"/>
            <a:r>
              <a:rPr lang="en-US" altLang="en-US" dirty="0"/>
              <a:t>Parametric or algorithmic models  e.g. function points (using formulas and equations)</a:t>
            </a:r>
          </a:p>
          <a:p>
            <a:pPr lvl="2"/>
            <a:r>
              <a:rPr lang="en-US" altLang="en-US" dirty="0"/>
              <a:t>Expert opinion - just guessing?</a:t>
            </a:r>
          </a:p>
          <a:p>
            <a:pPr lvl="2"/>
            <a:r>
              <a:rPr lang="en-US" altLang="en-US" dirty="0"/>
              <a:t>Analogy - case-based, comparative</a:t>
            </a:r>
          </a:p>
          <a:p>
            <a:pPr lvl="2"/>
            <a:r>
              <a:rPr lang="en-US" altLang="en-US" dirty="0"/>
              <a:t>Parkinson and ‘price to win’</a:t>
            </a:r>
          </a:p>
          <a:p>
            <a:pPr lvl="1"/>
            <a:r>
              <a:rPr lang="en-US" altLang="en-US" dirty="0">
                <a:highlight>
                  <a:srgbClr val="FFFF00"/>
                </a:highlight>
              </a:rPr>
              <a:t>Parametric or algorithmic models  e.g. function points (using formulas and equations)</a:t>
            </a:r>
          </a:p>
          <a:p>
            <a:pPr lvl="3"/>
            <a:r>
              <a:rPr lang="en-US" altLang="en-US" dirty="0"/>
              <a:t>Productivity</a:t>
            </a:r>
          </a:p>
          <a:p>
            <a:pPr lvl="3"/>
            <a:r>
              <a:rPr lang="en-US" altLang="en-US" dirty="0"/>
              <a:t>Function Point</a:t>
            </a:r>
          </a:p>
          <a:p>
            <a:pPr lvl="3"/>
            <a:r>
              <a:rPr lang="en-US" altLang="en-US" dirty="0" err="1"/>
              <a:t>Cocomo</a:t>
            </a:r>
            <a:r>
              <a:rPr lang="en-US" altLang="en-US" dirty="0"/>
              <a:t>-I</a:t>
            </a:r>
          </a:p>
          <a:p>
            <a:pPr lvl="2"/>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50D0-9E27-8627-0792-1C940A77F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845C1-CA00-AC2B-C0C3-F8C8AF400CB3}"/>
              </a:ext>
            </a:extLst>
          </p:cNvPr>
          <p:cNvSpPr>
            <a:spLocks noGrp="1"/>
          </p:cNvSpPr>
          <p:nvPr>
            <p:ph type="title"/>
          </p:nvPr>
        </p:nvSpPr>
        <p:spPr/>
        <p:txBody>
          <a:bodyPr/>
          <a:lstStyle/>
          <a:p>
            <a:r>
              <a:rPr lang="en-US" dirty="0"/>
              <a:t>1- Basic </a:t>
            </a:r>
            <a:r>
              <a:rPr lang="en-US" dirty="0" err="1"/>
              <a:t>Cocomo</a:t>
            </a:r>
            <a:endParaRPr lang="en-US" dirty="0"/>
          </a:p>
        </p:txBody>
      </p:sp>
      <p:pic>
        <p:nvPicPr>
          <p:cNvPr id="6" name="Content Placeholder 5" descr="A screenshot of a computer program&#10;&#10;Description automatically generated">
            <a:extLst>
              <a:ext uri="{FF2B5EF4-FFF2-40B4-BE49-F238E27FC236}">
                <a16:creationId xmlns:a16="http://schemas.microsoft.com/office/drawing/2014/main" id="{FD81B7B6-002B-0999-B7C2-FA3D69DC39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202" y="1690689"/>
            <a:ext cx="8756414" cy="4645336"/>
          </a:xfrm>
        </p:spPr>
      </p:pic>
      <p:sp>
        <p:nvSpPr>
          <p:cNvPr id="4" name="Slide Number Placeholder 3">
            <a:extLst>
              <a:ext uri="{FF2B5EF4-FFF2-40B4-BE49-F238E27FC236}">
                <a16:creationId xmlns:a16="http://schemas.microsoft.com/office/drawing/2014/main" id="{8C05EBC4-8123-05C8-B314-1F71D277EA47}"/>
              </a:ext>
            </a:extLst>
          </p:cNvPr>
          <p:cNvSpPr>
            <a:spLocks noGrp="1"/>
          </p:cNvSpPr>
          <p:nvPr>
            <p:ph type="sldNum" sz="quarter" idx="12"/>
          </p:nvPr>
        </p:nvSpPr>
        <p:spPr/>
        <p:txBody>
          <a:bodyPr/>
          <a:lstStyle/>
          <a:p>
            <a:fld id="{60D6D740-8150-433F-9426-3FCFF681501A}" type="slidenum">
              <a:rPr lang="en-US" smtClean="0"/>
              <a:pPr/>
              <a:t>20</a:t>
            </a:fld>
            <a:endParaRPr lang="en-US" dirty="0"/>
          </a:p>
        </p:txBody>
      </p:sp>
    </p:spTree>
    <p:extLst>
      <p:ext uri="{BB962C8B-B14F-4D97-AF65-F5344CB8AC3E}">
        <p14:creationId xmlns:p14="http://schemas.microsoft.com/office/powerpoint/2010/main" val="3494419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A74C3-8B43-69BC-F574-3529420CCEF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1- Example</a:t>
            </a:r>
          </a:p>
        </p:txBody>
      </p:sp>
      <p:pic>
        <p:nvPicPr>
          <p:cNvPr id="6" name="Content Placeholder 5" descr="A screenshot of a math problem&#10;&#10;Description automatically generated">
            <a:extLst>
              <a:ext uri="{FF2B5EF4-FFF2-40B4-BE49-F238E27FC236}">
                <a16:creationId xmlns:a16="http://schemas.microsoft.com/office/drawing/2014/main" id="{3FFB051C-A390-82F6-3F96-0DE58F024A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39" y="1691322"/>
            <a:ext cx="8798721" cy="4179391"/>
          </a:xfrm>
          <a:prstGeom prst="rect">
            <a:avLst/>
          </a:prstGeom>
        </p:spPr>
      </p:pic>
      <p:sp>
        <p:nvSpPr>
          <p:cNvPr id="4" name="Slide Number Placeholder 3">
            <a:extLst>
              <a:ext uri="{FF2B5EF4-FFF2-40B4-BE49-F238E27FC236}">
                <a16:creationId xmlns:a16="http://schemas.microsoft.com/office/drawing/2014/main" id="{D3BABE7C-034D-8B99-4681-838AC7FF00E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21</a:t>
            </a:fld>
            <a:endParaRPr lang="en-US">
              <a:solidFill>
                <a:schemeClr val="tx1">
                  <a:tint val="75000"/>
                </a:schemeClr>
              </a:solidFill>
            </a:endParaRPr>
          </a:p>
        </p:txBody>
      </p:sp>
    </p:spTree>
    <p:extLst>
      <p:ext uri="{BB962C8B-B14F-4D97-AF65-F5344CB8AC3E}">
        <p14:creationId xmlns:p14="http://schemas.microsoft.com/office/powerpoint/2010/main" val="718248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E87CD-F5BD-8A25-519C-3ABD8871C29A}"/>
              </a:ext>
            </a:extLst>
          </p:cNvPr>
          <p:cNvSpPr>
            <a:spLocks noGrp="1"/>
          </p:cNvSpPr>
          <p:nvPr>
            <p:ph type="title"/>
          </p:nvPr>
        </p:nvSpPr>
        <p:spPr/>
        <p:txBody>
          <a:bodyPr/>
          <a:lstStyle/>
          <a:p>
            <a:r>
              <a:rPr lang="en-US" dirty="0"/>
              <a:t>2- Intermediate </a:t>
            </a:r>
            <a:r>
              <a:rPr lang="en-US" dirty="0" err="1"/>
              <a:t>Cocomo</a:t>
            </a:r>
            <a:r>
              <a:rPr lang="en-US" dirty="0"/>
              <a:t> Model</a:t>
            </a:r>
          </a:p>
        </p:txBody>
      </p:sp>
      <p:pic>
        <p:nvPicPr>
          <p:cNvPr id="6" name="Content Placeholder 5" descr="A screenshot of a computer program&#10;&#10;Description automatically generated">
            <a:extLst>
              <a:ext uri="{FF2B5EF4-FFF2-40B4-BE49-F238E27FC236}">
                <a16:creationId xmlns:a16="http://schemas.microsoft.com/office/drawing/2014/main" id="{D2E7E5EE-D02C-08EC-C76A-A9CDCDA971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73" y="1690689"/>
            <a:ext cx="8677439" cy="4489820"/>
          </a:xfrm>
        </p:spPr>
      </p:pic>
      <p:sp>
        <p:nvSpPr>
          <p:cNvPr id="4" name="Slide Number Placeholder 3">
            <a:extLst>
              <a:ext uri="{FF2B5EF4-FFF2-40B4-BE49-F238E27FC236}">
                <a16:creationId xmlns:a16="http://schemas.microsoft.com/office/drawing/2014/main" id="{8DF2860E-FF8F-5163-43EC-3080FCFF0589}"/>
              </a:ext>
            </a:extLst>
          </p:cNvPr>
          <p:cNvSpPr>
            <a:spLocks noGrp="1"/>
          </p:cNvSpPr>
          <p:nvPr>
            <p:ph type="sldNum" sz="quarter" idx="12"/>
          </p:nvPr>
        </p:nvSpPr>
        <p:spPr/>
        <p:txBody>
          <a:bodyPr/>
          <a:lstStyle/>
          <a:p>
            <a:fld id="{60D6D740-8150-433F-9426-3FCFF681501A}" type="slidenum">
              <a:rPr lang="en-US" smtClean="0"/>
              <a:pPr/>
              <a:t>22</a:t>
            </a:fld>
            <a:endParaRPr lang="en-US" dirty="0"/>
          </a:p>
        </p:txBody>
      </p:sp>
    </p:spTree>
    <p:extLst>
      <p:ext uri="{BB962C8B-B14F-4D97-AF65-F5344CB8AC3E}">
        <p14:creationId xmlns:p14="http://schemas.microsoft.com/office/powerpoint/2010/main" val="386283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64C52-45DF-ED50-FC36-7A162C5EDB4E}"/>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EAF Table</a:t>
            </a:r>
          </a:p>
        </p:txBody>
      </p:sp>
      <p:pic>
        <p:nvPicPr>
          <p:cNvPr id="6" name="Content Placeholder 5">
            <a:extLst>
              <a:ext uri="{FF2B5EF4-FFF2-40B4-BE49-F238E27FC236}">
                <a16:creationId xmlns:a16="http://schemas.microsoft.com/office/drawing/2014/main" id="{0520F46F-B3F8-9724-FED6-D22742662A61}"/>
              </a:ext>
            </a:extLst>
          </p:cNvPr>
          <p:cNvPicPr>
            <a:picLocks noGrp="1" noChangeAspect="1"/>
          </p:cNvPicPr>
          <p:nvPr>
            <p:ph idx="1"/>
          </p:nvPr>
        </p:nvPicPr>
        <p:blipFill>
          <a:blip r:embed="rId2"/>
          <a:stretch>
            <a:fillRect/>
          </a:stretch>
        </p:blipFill>
        <p:spPr>
          <a:xfrm>
            <a:off x="3162395" y="944266"/>
            <a:ext cx="5898479" cy="4969468"/>
          </a:xfrm>
          <a:prstGeom prst="rect">
            <a:avLst/>
          </a:prstGeom>
        </p:spPr>
      </p:pic>
      <p:sp>
        <p:nvSpPr>
          <p:cNvPr id="4" name="Slide Number Placeholder 3">
            <a:extLst>
              <a:ext uri="{FF2B5EF4-FFF2-40B4-BE49-F238E27FC236}">
                <a16:creationId xmlns:a16="http://schemas.microsoft.com/office/drawing/2014/main" id="{844951D7-F864-9F16-B2C9-ED97F8C30213}"/>
              </a:ext>
            </a:extLst>
          </p:cNvPr>
          <p:cNvSpPr>
            <a:spLocks noGrp="1"/>
          </p:cNvSpPr>
          <p:nvPr>
            <p:ph type="sldNum" sz="quarter" idx="12"/>
          </p:nvPr>
        </p:nvSpPr>
        <p:spPr>
          <a:xfrm>
            <a:off x="8275638" y="6356350"/>
            <a:ext cx="385761" cy="365125"/>
          </a:xfrm>
        </p:spPr>
        <p:txBody>
          <a:bodyPr vert="horz" lIns="91440" tIns="45720" rIns="91440" bIns="45720" rtlCol="0" anchor="ctr">
            <a:normAutofit/>
          </a:bodyPr>
          <a:lstStyle/>
          <a:p>
            <a:pPr defTabSz="914400">
              <a:spcAft>
                <a:spcPts val="600"/>
              </a:spcAft>
            </a:pPr>
            <a:fld id="{60D6D740-8150-433F-9426-3FCFF681501A}" type="slidenum">
              <a:rPr lang="en-US">
                <a:solidFill>
                  <a:schemeClr val="tx1">
                    <a:alpha val="80000"/>
                  </a:schemeClr>
                </a:solidFill>
              </a:rPr>
              <a:pPr defTabSz="914400">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37149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9A398-6634-C4D8-E768-A9127620EB0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b="1" dirty="0">
                <a:solidFill>
                  <a:schemeClr val="bg1"/>
                </a:solidFill>
              </a:rPr>
              <a:t>2- Example</a:t>
            </a:r>
            <a:endParaRPr lang="en-US" sz="2800" b="1" kern="1200" dirty="0">
              <a:solidFill>
                <a:schemeClr val="bg1"/>
              </a:solidFill>
              <a:latin typeface="+mj-lt"/>
              <a:ea typeface="+mj-ea"/>
              <a:cs typeface="+mj-cs"/>
            </a:endParaRPr>
          </a:p>
        </p:txBody>
      </p:sp>
      <p:pic>
        <p:nvPicPr>
          <p:cNvPr id="6" name="Content Placeholder 5" descr="A screenshot of a computer&#10;&#10;Description automatically generated">
            <a:extLst>
              <a:ext uri="{FF2B5EF4-FFF2-40B4-BE49-F238E27FC236}">
                <a16:creationId xmlns:a16="http://schemas.microsoft.com/office/drawing/2014/main" id="{DECB0E14-8514-0B67-BDD7-401B6F967A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600" y="1796957"/>
            <a:ext cx="8178799" cy="4150738"/>
          </a:xfrm>
          <a:prstGeom prst="rect">
            <a:avLst/>
          </a:prstGeom>
        </p:spPr>
      </p:pic>
      <p:sp>
        <p:nvSpPr>
          <p:cNvPr id="4" name="Slide Number Placeholder 3">
            <a:extLst>
              <a:ext uri="{FF2B5EF4-FFF2-40B4-BE49-F238E27FC236}">
                <a16:creationId xmlns:a16="http://schemas.microsoft.com/office/drawing/2014/main" id="{5A99BB23-04B5-43F6-25FD-A733C82498B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24</a:t>
            </a:fld>
            <a:endParaRPr lang="en-US">
              <a:solidFill>
                <a:schemeClr val="tx1">
                  <a:tint val="75000"/>
                </a:schemeClr>
              </a:solidFill>
            </a:endParaRPr>
          </a:p>
        </p:txBody>
      </p:sp>
    </p:spTree>
    <p:extLst>
      <p:ext uri="{BB962C8B-B14F-4D97-AF65-F5344CB8AC3E}">
        <p14:creationId xmlns:p14="http://schemas.microsoft.com/office/powerpoint/2010/main" val="2443613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24F6D-83FA-F1B2-1ECF-5F457F5C816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3- Detailed </a:t>
            </a:r>
            <a:r>
              <a:rPr lang="en-US" sz="2800" kern="1200" dirty="0" err="1">
                <a:solidFill>
                  <a:schemeClr val="bg1"/>
                </a:solidFill>
                <a:latin typeface="+mj-lt"/>
                <a:ea typeface="+mj-ea"/>
                <a:cs typeface="+mj-cs"/>
              </a:rPr>
              <a:t>Cocomo</a:t>
            </a:r>
            <a:r>
              <a:rPr lang="en-US" sz="2800" kern="1200" dirty="0">
                <a:solidFill>
                  <a:schemeClr val="bg1"/>
                </a:solidFill>
                <a:latin typeface="+mj-lt"/>
                <a:ea typeface="+mj-ea"/>
                <a:cs typeface="+mj-cs"/>
              </a:rPr>
              <a:t> Model</a:t>
            </a:r>
          </a:p>
        </p:txBody>
      </p:sp>
      <p:pic>
        <p:nvPicPr>
          <p:cNvPr id="6" name="Content Placeholder 5" descr="A close-up of a computer&#10;&#10;Description automatically generated">
            <a:extLst>
              <a:ext uri="{FF2B5EF4-FFF2-40B4-BE49-F238E27FC236}">
                <a16:creationId xmlns:a16="http://schemas.microsoft.com/office/drawing/2014/main" id="{7172E71E-C208-71F7-E6A5-74483FFE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1715168"/>
            <a:ext cx="8178799" cy="4314316"/>
          </a:xfrm>
          <a:prstGeom prst="rect">
            <a:avLst/>
          </a:prstGeom>
        </p:spPr>
      </p:pic>
      <p:sp>
        <p:nvSpPr>
          <p:cNvPr id="4" name="Slide Number Placeholder 3">
            <a:extLst>
              <a:ext uri="{FF2B5EF4-FFF2-40B4-BE49-F238E27FC236}">
                <a16:creationId xmlns:a16="http://schemas.microsoft.com/office/drawing/2014/main" id="{8D997AC5-4DF6-B10C-E0F1-1F61BA90BA7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25</a:t>
            </a:fld>
            <a:endParaRPr lang="en-US">
              <a:solidFill>
                <a:schemeClr val="tx1">
                  <a:tint val="75000"/>
                </a:schemeClr>
              </a:solidFill>
            </a:endParaRPr>
          </a:p>
        </p:txBody>
      </p:sp>
    </p:spTree>
    <p:extLst>
      <p:ext uri="{BB962C8B-B14F-4D97-AF65-F5344CB8AC3E}">
        <p14:creationId xmlns:p14="http://schemas.microsoft.com/office/powerpoint/2010/main" val="1123541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88E69-FFAC-AFD4-3385-7F5A670B6592}"/>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3- Example</a:t>
            </a:r>
          </a:p>
        </p:txBody>
      </p:sp>
      <p:pic>
        <p:nvPicPr>
          <p:cNvPr id="10" name="Content Placeholder 9">
            <a:extLst>
              <a:ext uri="{FF2B5EF4-FFF2-40B4-BE49-F238E27FC236}">
                <a16:creationId xmlns:a16="http://schemas.microsoft.com/office/drawing/2014/main" id="{F08EE708-7A84-DF39-F2DC-FD97FA21094C}"/>
              </a:ext>
            </a:extLst>
          </p:cNvPr>
          <p:cNvPicPr>
            <a:picLocks noGrp="1" noChangeAspect="1"/>
          </p:cNvPicPr>
          <p:nvPr>
            <p:ph idx="1"/>
          </p:nvPr>
        </p:nvPicPr>
        <p:blipFill>
          <a:blip r:embed="rId2"/>
          <a:stretch>
            <a:fillRect/>
          </a:stretch>
        </p:blipFill>
        <p:spPr>
          <a:xfrm>
            <a:off x="717437" y="1675227"/>
            <a:ext cx="7709124" cy="4394199"/>
          </a:xfrm>
          <a:prstGeom prst="rect">
            <a:avLst/>
          </a:prstGeom>
        </p:spPr>
      </p:pic>
      <p:sp>
        <p:nvSpPr>
          <p:cNvPr id="4" name="Slide Number Placeholder 3">
            <a:extLst>
              <a:ext uri="{FF2B5EF4-FFF2-40B4-BE49-F238E27FC236}">
                <a16:creationId xmlns:a16="http://schemas.microsoft.com/office/drawing/2014/main" id="{8B23BB73-0ADA-F5D5-B578-D960B886807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26</a:t>
            </a:fld>
            <a:endParaRPr lang="en-US">
              <a:solidFill>
                <a:schemeClr val="tx1">
                  <a:tint val="75000"/>
                </a:schemeClr>
              </a:solidFill>
            </a:endParaRPr>
          </a:p>
        </p:txBody>
      </p:sp>
    </p:spTree>
    <p:extLst>
      <p:ext uri="{BB962C8B-B14F-4D97-AF65-F5344CB8AC3E}">
        <p14:creationId xmlns:p14="http://schemas.microsoft.com/office/powerpoint/2010/main" val="6438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65B0-9440-0B18-9095-E3B901619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964AB-7441-585B-592B-D6E2275D78F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EBC64A-2912-77BD-A1EE-2FE6C314EDCD}"/>
              </a:ext>
            </a:extLst>
          </p:cNvPr>
          <p:cNvSpPr>
            <a:spLocks noGrp="1"/>
          </p:cNvSpPr>
          <p:nvPr>
            <p:ph type="sldNum" sz="quarter" idx="12"/>
          </p:nvPr>
        </p:nvSpPr>
        <p:spPr/>
        <p:txBody>
          <a:bodyPr/>
          <a:lstStyle/>
          <a:p>
            <a:fld id="{60D6D740-8150-433F-9426-3FCFF681501A}" type="slidenum">
              <a:rPr lang="en-US" smtClean="0"/>
              <a:pPr/>
              <a:t>27</a:t>
            </a:fld>
            <a:endParaRPr lang="en-US" dirty="0"/>
          </a:p>
        </p:txBody>
      </p:sp>
      <p:pic>
        <p:nvPicPr>
          <p:cNvPr id="6" name="Picture 5">
            <a:extLst>
              <a:ext uri="{FF2B5EF4-FFF2-40B4-BE49-F238E27FC236}">
                <a16:creationId xmlns:a16="http://schemas.microsoft.com/office/drawing/2014/main" id="{79858FCA-19C3-D649-EB1B-7BDE5DDCF2FD}"/>
              </a:ext>
            </a:extLst>
          </p:cNvPr>
          <p:cNvPicPr>
            <a:picLocks noChangeAspect="1"/>
          </p:cNvPicPr>
          <p:nvPr/>
        </p:nvPicPr>
        <p:blipFill>
          <a:blip r:embed="rId2"/>
          <a:stretch>
            <a:fillRect/>
          </a:stretch>
        </p:blipFill>
        <p:spPr>
          <a:xfrm>
            <a:off x="141635" y="757858"/>
            <a:ext cx="5181866" cy="3130711"/>
          </a:xfrm>
          <a:prstGeom prst="rect">
            <a:avLst/>
          </a:prstGeom>
        </p:spPr>
      </p:pic>
      <p:pic>
        <p:nvPicPr>
          <p:cNvPr id="8" name="Picture 7">
            <a:extLst>
              <a:ext uri="{FF2B5EF4-FFF2-40B4-BE49-F238E27FC236}">
                <a16:creationId xmlns:a16="http://schemas.microsoft.com/office/drawing/2014/main" id="{E0B364BE-3F5A-5F50-DA8B-50B1EF27F865}"/>
              </a:ext>
            </a:extLst>
          </p:cNvPr>
          <p:cNvPicPr>
            <a:picLocks noChangeAspect="1"/>
          </p:cNvPicPr>
          <p:nvPr/>
        </p:nvPicPr>
        <p:blipFill>
          <a:blip r:embed="rId3"/>
          <a:stretch>
            <a:fillRect/>
          </a:stretch>
        </p:blipFill>
        <p:spPr>
          <a:xfrm>
            <a:off x="2732568" y="3974952"/>
            <a:ext cx="4902452" cy="2883048"/>
          </a:xfrm>
          <a:prstGeom prst="rect">
            <a:avLst/>
          </a:prstGeom>
        </p:spPr>
      </p:pic>
    </p:spTree>
    <p:extLst>
      <p:ext uri="{BB962C8B-B14F-4D97-AF65-F5344CB8AC3E}">
        <p14:creationId xmlns:p14="http://schemas.microsoft.com/office/powerpoint/2010/main" val="85630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3C00-A0A9-BD06-6F10-E034B25657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0ACF6F-6594-410E-7732-23051DEA313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40F5C46-CA01-A29F-29B6-62695B6ACECE}"/>
              </a:ext>
            </a:extLst>
          </p:cNvPr>
          <p:cNvSpPr>
            <a:spLocks noGrp="1"/>
          </p:cNvSpPr>
          <p:nvPr>
            <p:ph type="sldNum" sz="quarter" idx="12"/>
          </p:nvPr>
        </p:nvSpPr>
        <p:spPr/>
        <p:txBody>
          <a:bodyPr/>
          <a:lstStyle/>
          <a:p>
            <a:fld id="{60D6D740-8150-433F-9426-3FCFF681501A}" type="slidenum">
              <a:rPr lang="en-US" smtClean="0"/>
              <a:pPr/>
              <a:t>28</a:t>
            </a:fld>
            <a:endParaRPr lang="en-US" dirty="0"/>
          </a:p>
        </p:txBody>
      </p:sp>
      <p:pic>
        <p:nvPicPr>
          <p:cNvPr id="6" name="Picture 5">
            <a:extLst>
              <a:ext uri="{FF2B5EF4-FFF2-40B4-BE49-F238E27FC236}">
                <a16:creationId xmlns:a16="http://schemas.microsoft.com/office/drawing/2014/main" id="{5BBCB8F1-9CB6-F211-2F3C-40EE06F2783B}"/>
              </a:ext>
            </a:extLst>
          </p:cNvPr>
          <p:cNvPicPr>
            <a:picLocks noChangeAspect="1"/>
          </p:cNvPicPr>
          <p:nvPr/>
        </p:nvPicPr>
        <p:blipFill>
          <a:blip r:embed="rId2"/>
          <a:stretch>
            <a:fillRect/>
          </a:stretch>
        </p:blipFill>
        <p:spPr>
          <a:xfrm>
            <a:off x="-1" y="681037"/>
            <a:ext cx="8952301" cy="5221374"/>
          </a:xfrm>
          <a:prstGeom prst="rect">
            <a:avLst/>
          </a:prstGeom>
        </p:spPr>
      </p:pic>
    </p:spTree>
    <p:extLst>
      <p:ext uri="{BB962C8B-B14F-4D97-AF65-F5344CB8AC3E}">
        <p14:creationId xmlns:p14="http://schemas.microsoft.com/office/powerpoint/2010/main" val="1315601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092B-3CB8-6E80-26AF-4FF2034FA9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3BBAF2-245D-C47D-1F83-FBB243ABEE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07332D-2E84-6156-35B6-343C215E35C3}"/>
              </a:ext>
            </a:extLst>
          </p:cNvPr>
          <p:cNvSpPr>
            <a:spLocks noGrp="1"/>
          </p:cNvSpPr>
          <p:nvPr>
            <p:ph type="sldNum" sz="quarter" idx="12"/>
          </p:nvPr>
        </p:nvSpPr>
        <p:spPr/>
        <p:txBody>
          <a:bodyPr/>
          <a:lstStyle/>
          <a:p>
            <a:fld id="{60D6D740-8150-433F-9426-3FCFF681501A}" type="slidenum">
              <a:rPr lang="en-US" smtClean="0"/>
              <a:pPr/>
              <a:t>29</a:t>
            </a:fld>
            <a:endParaRPr lang="en-US" dirty="0"/>
          </a:p>
        </p:txBody>
      </p:sp>
      <p:pic>
        <p:nvPicPr>
          <p:cNvPr id="6" name="Picture 5">
            <a:extLst>
              <a:ext uri="{FF2B5EF4-FFF2-40B4-BE49-F238E27FC236}">
                <a16:creationId xmlns:a16="http://schemas.microsoft.com/office/drawing/2014/main" id="{6F1E6C14-1995-FAD0-DE4C-9D0EA07A8AB5}"/>
              </a:ext>
            </a:extLst>
          </p:cNvPr>
          <p:cNvPicPr>
            <a:picLocks noChangeAspect="1"/>
          </p:cNvPicPr>
          <p:nvPr/>
        </p:nvPicPr>
        <p:blipFill>
          <a:blip r:embed="rId2"/>
          <a:stretch>
            <a:fillRect/>
          </a:stretch>
        </p:blipFill>
        <p:spPr>
          <a:xfrm>
            <a:off x="0" y="869050"/>
            <a:ext cx="8998648" cy="5307913"/>
          </a:xfrm>
          <a:prstGeom prst="rect">
            <a:avLst/>
          </a:prstGeom>
        </p:spPr>
      </p:pic>
    </p:spTree>
    <p:extLst>
      <p:ext uri="{BB962C8B-B14F-4D97-AF65-F5344CB8AC3E}">
        <p14:creationId xmlns:p14="http://schemas.microsoft.com/office/powerpoint/2010/main" val="415206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D9F94C27-B2E3-449A-9BC2-2F66DDD34ABD}"/>
              </a:ext>
            </a:extLst>
          </p:cNvPr>
          <p:cNvSpPr>
            <a:spLocks noGrp="1" noChangeArrowheads="1"/>
          </p:cNvSpPr>
          <p:nvPr>
            <p:ph type="title"/>
          </p:nvPr>
        </p:nvSpPr>
        <p:spPr/>
        <p:txBody>
          <a:bodyPr/>
          <a:lstStyle/>
          <a:p>
            <a:r>
              <a:rPr lang="en-GB" altLang="en-US"/>
              <a:t>Parametric models</a:t>
            </a:r>
          </a:p>
        </p:txBody>
      </p:sp>
      <p:sp>
        <p:nvSpPr>
          <p:cNvPr id="43013" name="Rectangle 3">
            <a:extLst>
              <a:ext uri="{FF2B5EF4-FFF2-40B4-BE49-F238E27FC236}">
                <a16:creationId xmlns:a16="http://schemas.microsoft.com/office/drawing/2014/main" id="{E17DCA3A-CE90-40A0-993E-C1525AE96165}"/>
              </a:ext>
            </a:extLst>
          </p:cNvPr>
          <p:cNvSpPr>
            <a:spLocks noGrp="1" noChangeArrowheads="1"/>
          </p:cNvSpPr>
          <p:nvPr>
            <p:ph type="body" idx="1"/>
          </p:nvPr>
        </p:nvSpPr>
        <p:spPr/>
        <p:txBody>
          <a:bodyPr/>
          <a:lstStyle/>
          <a:p>
            <a:pPr marL="609600" indent="-609600">
              <a:buFont typeface="Monotype Sorts" pitchFamily="2" charset="2"/>
              <a:buNone/>
            </a:pPr>
            <a:r>
              <a:rPr lang="en-GB" altLang="en-US" dirty="0"/>
              <a:t>Four parametric models:</a:t>
            </a:r>
          </a:p>
          <a:p>
            <a:pPr marL="609600" indent="-609600">
              <a:buFontTx/>
              <a:buAutoNum type="arabicPeriod"/>
            </a:pPr>
            <a:r>
              <a:rPr lang="en-GB" altLang="en-US" dirty="0"/>
              <a:t>Albrecht/</a:t>
            </a:r>
            <a:r>
              <a:rPr lang="en-GB" altLang="en-US" dirty="0" err="1"/>
              <a:t>IFPUG</a:t>
            </a:r>
            <a:r>
              <a:rPr lang="en-GB" altLang="en-US" dirty="0"/>
              <a:t> function points</a:t>
            </a:r>
          </a:p>
          <a:p>
            <a:pPr marL="609600" indent="-609600">
              <a:buFontTx/>
              <a:buAutoNum type="arabicPeriod"/>
            </a:pPr>
            <a:r>
              <a:rPr lang="en-GB" altLang="en-US" dirty="0"/>
              <a:t>Symons/Mark II function points</a:t>
            </a:r>
          </a:p>
          <a:p>
            <a:pPr marL="609600" indent="-609600">
              <a:buFontTx/>
              <a:buAutoNum type="arabicPeriod"/>
            </a:pPr>
            <a:r>
              <a:rPr lang="en-GB" altLang="en-US" dirty="0"/>
              <a:t>COSMIC function points</a:t>
            </a:r>
          </a:p>
          <a:p>
            <a:pPr marL="609600" indent="-609600">
              <a:buFontTx/>
              <a:buAutoNum type="arabicPeriod"/>
            </a:pPr>
            <a:r>
              <a:rPr lang="en-GB" altLang="en-US" dirty="0"/>
              <a:t>COCOMO81 and </a:t>
            </a:r>
            <a:r>
              <a:rPr lang="en-GB" altLang="en-US" dirty="0" err="1"/>
              <a:t>COCOMO</a:t>
            </a:r>
            <a:r>
              <a:rPr lang="en-GB" altLang="en-US" dirty="0"/>
              <a:t> II</a:t>
            </a:r>
          </a:p>
        </p:txBody>
      </p:sp>
      <p:sp>
        <p:nvSpPr>
          <p:cNvPr id="2" name="Slide Number Placeholder 1">
            <a:extLst>
              <a:ext uri="{FF2B5EF4-FFF2-40B4-BE49-F238E27FC236}">
                <a16:creationId xmlns:a16="http://schemas.microsoft.com/office/drawing/2014/main" id="{ED253168-EE17-48AA-B32A-ADB623ED7F53}"/>
              </a:ext>
            </a:extLst>
          </p:cNvPr>
          <p:cNvSpPr>
            <a:spLocks noGrp="1"/>
          </p:cNvSpPr>
          <p:nvPr>
            <p:ph type="sldNum" sz="quarter" idx="12"/>
          </p:nvPr>
        </p:nvSpPr>
        <p:spPr/>
        <p:txBody>
          <a:bodyPr/>
          <a:lstStyle/>
          <a:p>
            <a:fld id="{60D6D740-8150-433F-9426-3FCFF681501A}" type="slidenum">
              <a:rPr lang="en-US" smtClean="0"/>
              <a:pPr/>
              <a:t>3</a:t>
            </a:fld>
            <a:endParaRPr lang="en-US" dirty="0"/>
          </a:p>
        </p:txBody>
      </p:sp>
    </p:spTree>
    <p:extLst>
      <p:ext uri="{BB962C8B-B14F-4D97-AF65-F5344CB8AC3E}">
        <p14:creationId xmlns:p14="http://schemas.microsoft.com/office/powerpoint/2010/main" val="2887065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3D22-4F5C-7E69-0304-35B9C0CE9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DE857C-78E9-53E4-F327-FA9EAF62B9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12E-CBC9-F80F-A5CB-79A25DA1E0F6}"/>
              </a:ext>
            </a:extLst>
          </p:cNvPr>
          <p:cNvSpPr>
            <a:spLocks noGrp="1"/>
          </p:cNvSpPr>
          <p:nvPr>
            <p:ph type="sldNum" sz="quarter" idx="12"/>
          </p:nvPr>
        </p:nvSpPr>
        <p:spPr/>
        <p:txBody>
          <a:bodyPr/>
          <a:lstStyle/>
          <a:p>
            <a:fld id="{60D6D740-8150-433F-9426-3FCFF681501A}" type="slidenum">
              <a:rPr lang="en-US" smtClean="0"/>
              <a:pPr/>
              <a:t>30</a:t>
            </a:fld>
            <a:endParaRPr lang="en-US" dirty="0"/>
          </a:p>
        </p:txBody>
      </p:sp>
      <p:pic>
        <p:nvPicPr>
          <p:cNvPr id="6" name="Picture 5">
            <a:extLst>
              <a:ext uri="{FF2B5EF4-FFF2-40B4-BE49-F238E27FC236}">
                <a16:creationId xmlns:a16="http://schemas.microsoft.com/office/drawing/2014/main" id="{43686031-DF6D-3DAC-50A2-41EE0AF68A32}"/>
              </a:ext>
            </a:extLst>
          </p:cNvPr>
          <p:cNvPicPr>
            <a:picLocks noChangeAspect="1"/>
          </p:cNvPicPr>
          <p:nvPr/>
        </p:nvPicPr>
        <p:blipFill>
          <a:blip r:embed="rId2"/>
          <a:stretch>
            <a:fillRect/>
          </a:stretch>
        </p:blipFill>
        <p:spPr>
          <a:xfrm>
            <a:off x="0" y="955589"/>
            <a:ext cx="9067116" cy="5221374"/>
          </a:xfrm>
          <a:prstGeom prst="rect">
            <a:avLst/>
          </a:prstGeom>
        </p:spPr>
      </p:pic>
    </p:spTree>
    <p:extLst>
      <p:ext uri="{BB962C8B-B14F-4D97-AF65-F5344CB8AC3E}">
        <p14:creationId xmlns:p14="http://schemas.microsoft.com/office/powerpoint/2010/main" val="1172350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2DCC-604D-7325-B9EF-1ADC710746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1EEF1E-1BC5-4F23-AA3B-0F92D156739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25ED2F0-1BEF-718F-FD43-F860ED71F33B}"/>
              </a:ext>
            </a:extLst>
          </p:cNvPr>
          <p:cNvSpPr>
            <a:spLocks noGrp="1"/>
          </p:cNvSpPr>
          <p:nvPr>
            <p:ph type="sldNum" sz="quarter" idx="12"/>
          </p:nvPr>
        </p:nvSpPr>
        <p:spPr/>
        <p:txBody>
          <a:bodyPr/>
          <a:lstStyle/>
          <a:p>
            <a:fld id="{60D6D740-8150-433F-9426-3FCFF681501A}" type="slidenum">
              <a:rPr lang="en-US" smtClean="0"/>
              <a:pPr/>
              <a:t>31</a:t>
            </a:fld>
            <a:endParaRPr lang="en-US" dirty="0"/>
          </a:p>
        </p:txBody>
      </p:sp>
      <p:pic>
        <p:nvPicPr>
          <p:cNvPr id="6" name="Picture 5">
            <a:extLst>
              <a:ext uri="{FF2B5EF4-FFF2-40B4-BE49-F238E27FC236}">
                <a16:creationId xmlns:a16="http://schemas.microsoft.com/office/drawing/2014/main" id="{E7D0D310-DF96-EF82-5E51-7A12B6735293}"/>
              </a:ext>
            </a:extLst>
          </p:cNvPr>
          <p:cNvPicPr>
            <a:picLocks noChangeAspect="1"/>
          </p:cNvPicPr>
          <p:nvPr/>
        </p:nvPicPr>
        <p:blipFill>
          <a:blip r:embed="rId2"/>
          <a:stretch>
            <a:fillRect/>
          </a:stretch>
        </p:blipFill>
        <p:spPr>
          <a:xfrm>
            <a:off x="147434" y="681037"/>
            <a:ext cx="8849132" cy="4923723"/>
          </a:xfrm>
          <a:prstGeom prst="rect">
            <a:avLst/>
          </a:prstGeom>
        </p:spPr>
      </p:pic>
    </p:spTree>
    <p:extLst>
      <p:ext uri="{BB962C8B-B14F-4D97-AF65-F5344CB8AC3E}">
        <p14:creationId xmlns:p14="http://schemas.microsoft.com/office/powerpoint/2010/main" val="1323651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F3861F20-2518-47C9-AAC5-202CBA5E18F5}"/>
              </a:ext>
            </a:extLst>
          </p:cNvPr>
          <p:cNvSpPr>
            <a:spLocks noGrp="1" noChangeArrowheads="1"/>
          </p:cNvSpPr>
          <p:nvPr>
            <p:ph type="title"/>
          </p:nvPr>
        </p:nvSpPr>
        <p:spPr/>
        <p:txBody>
          <a:bodyPr/>
          <a:lstStyle/>
          <a:p>
            <a:r>
              <a:rPr lang="en-GB" altLang="en-US"/>
              <a:t>Albrecht/IFPUG function points</a:t>
            </a:r>
          </a:p>
        </p:txBody>
      </p:sp>
      <p:sp>
        <p:nvSpPr>
          <p:cNvPr id="45061" name="Rectangle 3">
            <a:extLst>
              <a:ext uri="{FF2B5EF4-FFF2-40B4-BE49-F238E27FC236}">
                <a16:creationId xmlns:a16="http://schemas.microsoft.com/office/drawing/2014/main" id="{FFDE397B-7A6C-4D15-A9C8-D6C92918592D}"/>
              </a:ext>
            </a:extLst>
          </p:cNvPr>
          <p:cNvSpPr>
            <a:spLocks noGrp="1" noChangeArrowheads="1"/>
          </p:cNvSpPr>
          <p:nvPr>
            <p:ph type="body" idx="1"/>
          </p:nvPr>
        </p:nvSpPr>
        <p:spPr/>
        <p:txBody>
          <a:bodyPr/>
          <a:lstStyle/>
          <a:p>
            <a:pPr algn="just">
              <a:lnSpc>
                <a:spcPct val="90000"/>
              </a:lnSpc>
            </a:pPr>
            <a:r>
              <a:rPr lang="en-GB" altLang="en-US" dirty="0"/>
              <a:t>Albrecht worked at IBM and needed a way of measuring the relative productivity of different programming languages.</a:t>
            </a:r>
          </a:p>
          <a:p>
            <a:pPr algn="just">
              <a:lnSpc>
                <a:spcPct val="90000"/>
              </a:lnSpc>
            </a:pPr>
            <a:r>
              <a:rPr lang="en-GB" altLang="en-US" dirty="0"/>
              <a:t>Needed some way of measuring the size of an application without counting lines of code.</a:t>
            </a:r>
          </a:p>
          <a:p>
            <a:pPr algn="just">
              <a:lnSpc>
                <a:spcPct val="90000"/>
              </a:lnSpc>
            </a:pPr>
            <a:r>
              <a:rPr lang="en-GB" altLang="en-US" dirty="0"/>
              <a:t>Identified five types of component or functionality in an information system</a:t>
            </a:r>
          </a:p>
          <a:p>
            <a:pPr algn="just">
              <a:lnSpc>
                <a:spcPct val="90000"/>
              </a:lnSpc>
            </a:pPr>
            <a:r>
              <a:rPr lang="en-GB" altLang="en-US" dirty="0"/>
              <a:t>Counted occurrences of each type of functionality in order to get an indication of the size of an information system</a:t>
            </a:r>
          </a:p>
        </p:txBody>
      </p:sp>
      <p:sp>
        <p:nvSpPr>
          <p:cNvPr id="2" name="Slide Number Placeholder 1">
            <a:extLst>
              <a:ext uri="{FF2B5EF4-FFF2-40B4-BE49-F238E27FC236}">
                <a16:creationId xmlns:a16="http://schemas.microsoft.com/office/drawing/2014/main" id="{640F868A-5016-4E0A-82E4-80E152CA1651}"/>
              </a:ext>
            </a:extLst>
          </p:cNvPr>
          <p:cNvSpPr>
            <a:spLocks noGrp="1"/>
          </p:cNvSpPr>
          <p:nvPr>
            <p:ph type="sldNum" sz="quarter" idx="12"/>
          </p:nvPr>
        </p:nvSpPr>
        <p:spPr/>
        <p:txBody>
          <a:bodyPr/>
          <a:lstStyle/>
          <a:p>
            <a:fld id="{60D6D740-8150-433F-9426-3FCFF681501A}" type="slidenum">
              <a:rPr lang="en-US" smtClean="0"/>
              <a:pPr/>
              <a:t>4</a:t>
            </a:fld>
            <a:endParaRPr lang="en-US" dirty="0"/>
          </a:p>
        </p:txBody>
      </p:sp>
    </p:spTree>
    <p:extLst>
      <p:ext uri="{BB962C8B-B14F-4D97-AF65-F5344CB8AC3E}">
        <p14:creationId xmlns:p14="http://schemas.microsoft.com/office/powerpoint/2010/main" val="60170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8749-AE6C-D75C-87BA-8BB4B23C8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B6D11-9958-E2C6-C7AC-8436FD4036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42298F-285B-BF78-BF2F-086E44252654}"/>
              </a:ext>
            </a:extLst>
          </p:cNvPr>
          <p:cNvSpPr>
            <a:spLocks noGrp="1"/>
          </p:cNvSpPr>
          <p:nvPr>
            <p:ph type="sldNum" sz="quarter" idx="12"/>
          </p:nvPr>
        </p:nvSpPr>
        <p:spPr/>
        <p:txBody>
          <a:bodyPr/>
          <a:lstStyle/>
          <a:p>
            <a:fld id="{60D6D740-8150-433F-9426-3FCFF681501A}" type="slidenum">
              <a:rPr lang="en-US" smtClean="0"/>
              <a:pPr/>
              <a:t>5</a:t>
            </a:fld>
            <a:endParaRPr lang="en-US" dirty="0"/>
          </a:p>
        </p:txBody>
      </p:sp>
      <p:pic>
        <p:nvPicPr>
          <p:cNvPr id="6" name="Picture 5">
            <a:extLst>
              <a:ext uri="{FF2B5EF4-FFF2-40B4-BE49-F238E27FC236}">
                <a16:creationId xmlns:a16="http://schemas.microsoft.com/office/drawing/2014/main" id="{8671BD7D-A9D5-544A-A4B6-092CA494B5E3}"/>
              </a:ext>
            </a:extLst>
          </p:cNvPr>
          <p:cNvPicPr>
            <a:picLocks noChangeAspect="1"/>
          </p:cNvPicPr>
          <p:nvPr/>
        </p:nvPicPr>
        <p:blipFill>
          <a:blip r:embed="rId2"/>
          <a:stretch>
            <a:fillRect/>
          </a:stretch>
        </p:blipFill>
        <p:spPr>
          <a:xfrm>
            <a:off x="357522" y="861301"/>
            <a:ext cx="8318645" cy="4793480"/>
          </a:xfrm>
          <a:prstGeom prst="rect">
            <a:avLst/>
          </a:prstGeom>
        </p:spPr>
      </p:pic>
    </p:spTree>
    <p:extLst>
      <p:ext uri="{BB962C8B-B14F-4D97-AF65-F5344CB8AC3E}">
        <p14:creationId xmlns:p14="http://schemas.microsoft.com/office/powerpoint/2010/main" val="3212397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4B8FF63F-B37E-4403-A30F-668FEC43657D}"/>
              </a:ext>
            </a:extLst>
          </p:cNvPr>
          <p:cNvSpPr>
            <a:spLocks noGrp="1" noChangeArrowheads="1"/>
          </p:cNvSpPr>
          <p:nvPr>
            <p:ph type="title"/>
          </p:nvPr>
        </p:nvSpPr>
        <p:spPr/>
        <p:txBody>
          <a:bodyPr/>
          <a:lstStyle/>
          <a:p>
            <a:r>
              <a:rPr lang="en-GB" altLang="en-US" sz="3200" dirty="0"/>
              <a:t>Albrecht/</a:t>
            </a:r>
            <a:r>
              <a:rPr lang="en-GB" altLang="en-US" sz="3200" dirty="0" err="1"/>
              <a:t>IFPUG</a:t>
            </a:r>
            <a:r>
              <a:rPr lang="en-GB" altLang="en-US" sz="3200" dirty="0"/>
              <a:t> function points - continued</a:t>
            </a:r>
          </a:p>
        </p:txBody>
      </p:sp>
      <p:sp>
        <p:nvSpPr>
          <p:cNvPr id="47109" name="Rectangle 3">
            <a:extLst>
              <a:ext uri="{FF2B5EF4-FFF2-40B4-BE49-F238E27FC236}">
                <a16:creationId xmlns:a16="http://schemas.microsoft.com/office/drawing/2014/main" id="{0C3CFBC3-9E87-4AB9-A73F-B8AE6B4E4DE8}"/>
              </a:ext>
            </a:extLst>
          </p:cNvPr>
          <p:cNvSpPr>
            <a:spLocks noGrp="1" noChangeArrowheads="1"/>
          </p:cNvSpPr>
          <p:nvPr>
            <p:ph type="body" idx="1"/>
          </p:nvPr>
        </p:nvSpPr>
        <p:spPr/>
        <p:txBody>
          <a:bodyPr/>
          <a:lstStyle/>
          <a:p>
            <a:pPr marL="609600" indent="-609600">
              <a:lnSpc>
                <a:spcPct val="90000"/>
              </a:lnSpc>
              <a:buFont typeface="Monotype Sorts" pitchFamily="2" charset="2"/>
              <a:buNone/>
            </a:pPr>
            <a:r>
              <a:rPr lang="en-GB" altLang="en-US" dirty="0"/>
              <a:t>Five function types</a:t>
            </a:r>
          </a:p>
          <a:p>
            <a:pPr marL="609600" indent="-609600">
              <a:lnSpc>
                <a:spcPct val="90000"/>
              </a:lnSpc>
              <a:buFontTx/>
              <a:buAutoNum type="arabicPeriod"/>
            </a:pPr>
            <a:r>
              <a:rPr lang="en-GB" altLang="en-US" dirty="0"/>
              <a:t>Logical interface file (LIF) types – equates roughly to a datastore in systems analysis terms. Created and accessed by the target system</a:t>
            </a:r>
          </a:p>
          <a:p>
            <a:pPr marL="609600" indent="-609600">
              <a:lnSpc>
                <a:spcPct val="90000"/>
              </a:lnSpc>
              <a:buFontTx/>
              <a:buAutoNum type="arabicPeriod"/>
            </a:pPr>
            <a:r>
              <a:rPr lang="en-GB" altLang="en-US" dirty="0"/>
              <a:t>External interface file types (EIF) – where data is retrieved from a datastore which is actually maintained by a different application.</a:t>
            </a:r>
          </a:p>
          <a:p>
            <a:pPr marL="609600" indent="-609600">
              <a:lnSpc>
                <a:spcPct val="90000"/>
              </a:lnSpc>
              <a:buFontTx/>
              <a:buNone/>
            </a:pPr>
            <a:endParaRPr lang="en-GB" altLang="en-US" dirty="0"/>
          </a:p>
        </p:txBody>
      </p:sp>
      <p:sp>
        <p:nvSpPr>
          <p:cNvPr id="2" name="Slide Number Placeholder 1">
            <a:extLst>
              <a:ext uri="{FF2B5EF4-FFF2-40B4-BE49-F238E27FC236}">
                <a16:creationId xmlns:a16="http://schemas.microsoft.com/office/drawing/2014/main" id="{90A7DC3A-CD13-4E8D-BB22-C1076A570006}"/>
              </a:ext>
            </a:extLst>
          </p:cNvPr>
          <p:cNvSpPr>
            <a:spLocks noGrp="1"/>
          </p:cNvSpPr>
          <p:nvPr>
            <p:ph type="sldNum" sz="quarter" idx="12"/>
          </p:nvPr>
        </p:nvSpPr>
        <p:spPr/>
        <p:txBody>
          <a:bodyPr/>
          <a:lstStyle/>
          <a:p>
            <a:fld id="{60D6D740-8150-433F-9426-3FCFF681501A}" type="slidenum">
              <a:rPr lang="en-US" smtClean="0"/>
              <a:pPr/>
              <a:t>6</a:t>
            </a:fld>
            <a:endParaRPr lang="en-US" dirty="0"/>
          </a:p>
        </p:txBody>
      </p:sp>
    </p:spTree>
    <p:extLst>
      <p:ext uri="{BB962C8B-B14F-4D97-AF65-F5344CB8AC3E}">
        <p14:creationId xmlns:p14="http://schemas.microsoft.com/office/powerpoint/2010/main" val="1075134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66E70E09-8253-4D97-B13D-AB48D4E554F7}"/>
              </a:ext>
            </a:extLst>
          </p:cNvPr>
          <p:cNvSpPr>
            <a:spLocks noGrp="1" noChangeArrowheads="1"/>
          </p:cNvSpPr>
          <p:nvPr>
            <p:ph type="title"/>
          </p:nvPr>
        </p:nvSpPr>
        <p:spPr/>
        <p:txBody>
          <a:bodyPr/>
          <a:lstStyle/>
          <a:p>
            <a:r>
              <a:rPr lang="en-GB" altLang="en-US" sz="3200"/>
              <a:t>Albrecht/IFPUG function points - continued</a:t>
            </a:r>
          </a:p>
        </p:txBody>
      </p:sp>
      <p:sp>
        <p:nvSpPr>
          <p:cNvPr id="48133" name="Rectangle 3">
            <a:extLst>
              <a:ext uri="{FF2B5EF4-FFF2-40B4-BE49-F238E27FC236}">
                <a16:creationId xmlns:a16="http://schemas.microsoft.com/office/drawing/2014/main" id="{19BCB472-BE09-4221-8B1B-BFA2B13CED5B}"/>
              </a:ext>
            </a:extLst>
          </p:cNvPr>
          <p:cNvSpPr>
            <a:spLocks noGrp="1" noChangeArrowheads="1"/>
          </p:cNvSpPr>
          <p:nvPr>
            <p:ph type="body" idx="1"/>
          </p:nvPr>
        </p:nvSpPr>
        <p:spPr/>
        <p:txBody>
          <a:bodyPr/>
          <a:lstStyle/>
          <a:p>
            <a:pPr marL="609600" indent="-609600">
              <a:lnSpc>
                <a:spcPct val="90000"/>
              </a:lnSpc>
              <a:buClr>
                <a:schemeClr val="tx1"/>
              </a:buClr>
              <a:buFontTx/>
              <a:buAutoNum type="arabicPeriod" startAt="3"/>
            </a:pPr>
            <a:r>
              <a:rPr lang="en-GB" altLang="en-US"/>
              <a:t>External input (EI) types – input transactions which update internal computer files</a:t>
            </a:r>
          </a:p>
          <a:p>
            <a:pPr marL="609600" indent="-609600">
              <a:lnSpc>
                <a:spcPct val="90000"/>
              </a:lnSpc>
              <a:buClr>
                <a:schemeClr val="tx1"/>
              </a:buClr>
              <a:buFontTx/>
              <a:buAutoNum type="arabicPeriod" startAt="3"/>
            </a:pPr>
            <a:r>
              <a:rPr lang="en-GB" altLang="en-US"/>
              <a:t>External output (EO) types – transactions which extract and display data from internal computer files. Generally involves creating reports.</a:t>
            </a:r>
          </a:p>
          <a:p>
            <a:pPr marL="609600" indent="-609600">
              <a:lnSpc>
                <a:spcPct val="90000"/>
              </a:lnSpc>
              <a:buClr>
                <a:schemeClr val="tx1"/>
              </a:buClr>
              <a:buFontTx/>
              <a:buAutoNum type="arabicPeriod" startAt="3"/>
            </a:pPr>
            <a:r>
              <a:rPr lang="en-GB" altLang="en-US"/>
              <a:t>External inquiry (EQ) types – user initiated transactions which provide information but do not update computer files. Normally the user inputs some data that guides the system to the information the user needs.</a:t>
            </a:r>
          </a:p>
          <a:p>
            <a:pPr marL="609600" indent="-609600">
              <a:lnSpc>
                <a:spcPct val="90000"/>
              </a:lnSpc>
              <a:buClr>
                <a:schemeClr val="tx1"/>
              </a:buClr>
              <a:buFontTx/>
              <a:buNone/>
            </a:pPr>
            <a:endParaRPr lang="en-GB" altLang="en-US"/>
          </a:p>
        </p:txBody>
      </p:sp>
      <p:sp>
        <p:nvSpPr>
          <p:cNvPr id="2" name="Slide Number Placeholder 1">
            <a:extLst>
              <a:ext uri="{FF2B5EF4-FFF2-40B4-BE49-F238E27FC236}">
                <a16:creationId xmlns:a16="http://schemas.microsoft.com/office/drawing/2014/main" id="{DE724CE9-B8BF-4D0E-9CC3-46ED47FD396A}"/>
              </a:ext>
            </a:extLst>
          </p:cNvPr>
          <p:cNvSpPr>
            <a:spLocks noGrp="1"/>
          </p:cNvSpPr>
          <p:nvPr>
            <p:ph type="sldNum" sz="quarter" idx="12"/>
          </p:nvPr>
        </p:nvSpPr>
        <p:spPr/>
        <p:txBody>
          <a:bodyPr/>
          <a:lstStyle/>
          <a:p>
            <a:fld id="{60D6D740-8150-433F-9426-3FCFF681501A}" type="slidenum">
              <a:rPr lang="en-US" smtClean="0"/>
              <a:pPr/>
              <a:t>7</a:t>
            </a:fld>
            <a:endParaRPr lang="en-US" dirty="0"/>
          </a:p>
        </p:txBody>
      </p:sp>
    </p:spTree>
    <p:extLst>
      <p:ext uri="{BB962C8B-B14F-4D97-AF65-F5344CB8AC3E}">
        <p14:creationId xmlns:p14="http://schemas.microsoft.com/office/powerpoint/2010/main" val="3231957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768CFF7B-0952-43B1-9937-74729FB678F4}"/>
              </a:ext>
            </a:extLst>
          </p:cNvPr>
          <p:cNvPicPr>
            <a:picLocks noChangeAspect="1"/>
          </p:cNvPicPr>
          <p:nvPr/>
        </p:nvPicPr>
        <p:blipFill rotWithShape="1">
          <a:blip r:embed="rId2">
            <a:extLst>
              <a:ext uri="{28A0092B-C50C-407E-A947-70E740481C1C}">
                <a14:useLocalDpi xmlns:a14="http://schemas.microsoft.com/office/drawing/2010/main" val="0"/>
              </a:ext>
            </a:extLst>
          </a:blip>
          <a:srcRect l="10695" t="-1356" r="9117" b="38695"/>
          <a:stretch/>
        </p:blipFill>
        <p:spPr>
          <a:xfrm>
            <a:off x="506776" y="2358162"/>
            <a:ext cx="8008574" cy="4351339"/>
          </a:xfrm>
          <a:prstGeom prst="rect">
            <a:avLst/>
          </a:prstGeom>
        </p:spPr>
      </p:pic>
      <p:sp>
        <p:nvSpPr>
          <p:cNvPr id="2" name="Title 1">
            <a:extLst>
              <a:ext uri="{FF2B5EF4-FFF2-40B4-BE49-F238E27FC236}">
                <a16:creationId xmlns:a16="http://schemas.microsoft.com/office/drawing/2014/main" id="{E2A108C0-0BCF-4880-A371-D3BD4962B704}"/>
              </a:ext>
            </a:extLst>
          </p:cNvPr>
          <p:cNvSpPr>
            <a:spLocks noGrp="1"/>
          </p:cNvSpPr>
          <p:nvPr>
            <p:ph type="title"/>
          </p:nvPr>
        </p:nvSpPr>
        <p:spPr/>
        <p:txBody>
          <a:bodyPr/>
          <a:lstStyle/>
          <a:p>
            <a:r>
              <a:rPr lang="en-IN" dirty="0"/>
              <a:t>Function Point </a:t>
            </a:r>
            <a:endParaRPr lang="en-PK" dirty="0"/>
          </a:p>
        </p:txBody>
      </p:sp>
      <p:sp>
        <p:nvSpPr>
          <p:cNvPr id="3" name="Content Placeholder 2">
            <a:extLst>
              <a:ext uri="{FF2B5EF4-FFF2-40B4-BE49-F238E27FC236}">
                <a16:creationId xmlns:a16="http://schemas.microsoft.com/office/drawing/2014/main" id="{D3F71EE9-173E-4C8E-8ACC-D7ED2AB261FE}"/>
              </a:ext>
            </a:extLst>
          </p:cNvPr>
          <p:cNvSpPr>
            <a:spLocks noGrp="1"/>
          </p:cNvSpPr>
          <p:nvPr>
            <p:ph idx="1"/>
          </p:nvPr>
        </p:nvSpPr>
        <p:spPr/>
        <p:txBody>
          <a:bodyPr/>
          <a:lstStyle/>
          <a:p>
            <a:pPr marL="0" indent="0" algn="ctr">
              <a:buNone/>
            </a:pPr>
            <a:r>
              <a:rPr lang="en-IN" sz="3600" dirty="0"/>
              <a:t>FP= UFP * VAF</a:t>
            </a:r>
          </a:p>
          <a:p>
            <a:pPr marL="0" indent="0" algn="ctr">
              <a:buNone/>
            </a:pPr>
            <a:endParaRPr lang="en-PK" sz="3600" dirty="0"/>
          </a:p>
          <a:p>
            <a:endParaRPr lang="en-PK" dirty="0"/>
          </a:p>
        </p:txBody>
      </p:sp>
      <p:sp>
        <p:nvSpPr>
          <p:cNvPr id="4" name="Slide Number Placeholder 3">
            <a:extLst>
              <a:ext uri="{FF2B5EF4-FFF2-40B4-BE49-F238E27FC236}">
                <a16:creationId xmlns:a16="http://schemas.microsoft.com/office/drawing/2014/main" id="{0697BA03-3D53-485B-B3C6-FC1D7B434053}"/>
              </a:ext>
            </a:extLst>
          </p:cNvPr>
          <p:cNvSpPr>
            <a:spLocks noGrp="1"/>
          </p:cNvSpPr>
          <p:nvPr>
            <p:ph type="sldNum" sz="quarter" idx="12"/>
          </p:nvPr>
        </p:nvSpPr>
        <p:spPr/>
        <p:txBody>
          <a:bodyPr/>
          <a:lstStyle/>
          <a:p>
            <a:fld id="{60D6D740-8150-433F-9426-3FCFF681501A}" type="slidenum">
              <a:rPr lang="en-US" smtClean="0"/>
              <a:pPr/>
              <a:t>8</a:t>
            </a:fld>
            <a:endParaRPr lang="en-US" dirty="0"/>
          </a:p>
        </p:txBody>
      </p:sp>
    </p:spTree>
    <p:extLst>
      <p:ext uri="{BB962C8B-B14F-4D97-AF65-F5344CB8AC3E}">
        <p14:creationId xmlns:p14="http://schemas.microsoft.com/office/powerpoint/2010/main" val="188540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30EE3E7-6F8B-4DC6-B4D9-A001F668A22A}"/>
              </a:ext>
            </a:extLst>
          </p:cNvPr>
          <p:cNvSpPr>
            <a:spLocks noGrp="1"/>
          </p:cNvSpPr>
          <p:nvPr>
            <p:ph type="title"/>
          </p:nvPr>
        </p:nvSpPr>
        <p:spPr>
          <a:xfrm>
            <a:off x="628650" y="650789"/>
            <a:ext cx="7886700" cy="735100"/>
          </a:xfrm>
        </p:spPr>
        <p:txBody>
          <a:bodyPr/>
          <a:lstStyle/>
          <a:p>
            <a:r>
              <a:rPr lang="en-IN" dirty="0"/>
              <a:t>VAF Calculation </a:t>
            </a:r>
            <a:endParaRPr lang="en-PK" dirty="0"/>
          </a:p>
        </p:txBody>
      </p:sp>
      <p:sp>
        <p:nvSpPr>
          <p:cNvPr id="4" name="Slide Number Placeholder 3">
            <a:extLst>
              <a:ext uri="{FF2B5EF4-FFF2-40B4-BE49-F238E27FC236}">
                <a16:creationId xmlns:a16="http://schemas.microsoft.com/office/drawing/2014/main" id="{56921E71-68D7-46F9-83D8-324F3F1BFC9A}"/>
              </a:ext>
            </a:extLst>
          </p:cNvPr>
          <p:cNvSpPr>
            <a:spLocks noGrp="1"/>
          </p:cNvSpPr>
          <p:nvPr>
            <p:ph type="sldNum" sz="quarter" idx="12"/>
          </p:nvPr>
        </p:nvSpPr>
        <p:spPr/>
        <p:txBody>
          <a:bodyPr/>
          <a:lstStyle/>
          <a:p>
            <a:fld id="{60D6D740-8150-433F-9426-3FCFF681501A}" type="slidenum">
              <a:rPr lang="en-US" smtClean="0"/>
              <a:pPr/>
              <a:t>9</a:t>
            </a:fld>
            <a:endParaRPr lang="en-US" dirty="0"/>
          </a:p>
        </p:txBody>
      </p:sp>
      <p:pic>
        <p:nvPicPr>
          <p:cNvPr id="10" name="Picture 9">
            <a:extLst>
              <a:ext uri="{FF2B5EF4-FFF2-40B4-BE49-F238E27FC236}">
                <a16:creationId xmlns:a16="http://schemas.microsoft.com/office/drawing/2014/main" id="{E3639E54-1431-4B8F-AF3D-EAAFE7631C7E}"/>
              </a:ext>
            </a:extLst>
          </p:cNvPr>
          <p:cNvPicPr>
            <a:picLocks noChangeAspect="1"/>
          </p:cNvPicPr>
          <p:nvPr/>
        </p:nvPicPr>
        <p:blipFill rotWithShape="1">
          <a:blip r:embed="rId3"/>
          <a:srcRect l="35238" t="31799" r="13690" b="10000"/>
          <a:stretch/>
        </p:blipFill>
        <p:spPr>
          <a:xfrm>
            <a:off x="381000" y="1385890"/>
            <a:ext cx="8545286" cy="5472110"/>
          </a:xfrm>
          <a:prstGeom prst="rect">
            <a:avLst/>
          </a:prstGeom>
        </p:spPr>
      </p:pic>
    </p:spTree>
    <p:extLst>
      <p:ext uri="{BB962C8B-B14F-4D97-AF65-F5344CB8AC3E}">
        <p14:creationId xmlns:p14="http://schemas.microsoft.com/office/powerpoint/2010/main" val="40155752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4136</TotalTime>
  <Words>1014</Words>
  <Application>Microsoft Office PowerPoint</Application>
  <PresentationFormat>On-screen Show (4:3)</PresentationFormat>
  <Paragraphs>123</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vt:lpstr>
      <vt:lpstr>Calibri</vt:lpstr>
      <vt:lpstr>Calibri Light</vt:lpstr>
      <vt:lpstr>Monotype Sorts</vt:lpstr>
      <vt:lpstr>Times New Roman</vt:lpstr>
      <vt:lpstr>Office Theme</vt:lpstr>
      <vt:lpstr>FUNDAMENTALS OF SOFTWARE PROJECT MANAGEMENT    Estimation </vt:lpstr>
      <vt:lpstr>Objectives</vt:lpstr>
      <vt:lpstr>Parametric models</vt:lpstr>
      <vt:lpstr>Albrecht/IFPUG function points</vt:lpstr>
      <vt:lpstr>PowerPoint Presentation</vt:lpstr>
      <vt:lpstr>Albrecht/IFPUG function points - continued</vt:lpstr>
      <vt:lpstr>Albrecht/IFPUG function points - continued</vt:lpstr>
      <vt:lpstr>Function Point </vt:lpstr>
      <vt:lpstr>VAF Calculation </vt:lpstr>
      <vt:lpstr>Example</vt:lpstr>
      <vt:lpstr>Example</vt:lpstr>
      <vt:lpstr>PowerPoint Presentation</vt:lpstr>
      <vt:lpstr>Function points Mark II</vt:lpstr>
      <vt:lpstr>Function points for embedded systems</vt:lpstr>
      <vt:lpstr>COCOMO81</vt:lpstr>
      <vt:lpstr>3 types of COCOMO:</vt:lpstr>
      <vt:lpstr>Difference</vt:lpstr>
      <vt:lpstr>FYI:</vt:lpstr>
      <vt:lpstr>1- Basic Cocomo</vt:lpstr>
      <vt:lpstr>1- Basic Cocomo</vt:lpstr>
      <vt:lpstr>1- Example</vt:lpstr>
      <vt:lpstr>2- Intermediate Cocomo Model</vt:lpstr>
      <vt:lpstr>EAF Table</vt:lpstr>
      <vt:lpstr>2- Example</vt:lpstr>
      <vt:lpstr>3- Detailed Cocomo Model</vt:lpstr>
      <vt:lpstr>3- Example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Analysis</dc:title>
  <dc:creator>Muhammad Mr.. Bilal</dc:creator>
  <cp:lastModifiedBy>Ms.Tehreem Aslam</cp:lastModifiedBy>
  <cp:revision>427</cp:revision>
  <dcterms:created xsi:type="dcterms:W3CDTF">2021-08-26T07:43:58Z</dcterms:created>
  <dcterms:modified xsi:type="dcterms:W3CDTF">2024-10-09T10:40:22Z</dcterms:modified>
</cp:coreProperties>
</file>